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83" r:id="rId4"/>
    <p:sldId id="258" r:id="rId5"/>
    <p:sldId id="263" r:id="rId6"/>
    <p:sldId id="273" r:id="rId7"/>
    <p:sldId id="284" r:id="rId8"/>
    <p:sldId id="285" r:id="rId9"/>
    <p:sldId id="303" r:id="rId10"/>
    <p:sldId id="304" r:id="rId11"/>
    <p:sldId id="337" r:id="rId12"/>
    <p:sldId id="305" r:id="rId13"/>
    <p:sldId id="306" r:id="rId14"/>
    <p:sldId id="307" r:id="rId15"/>
    <p:sldId id="286" r:id="rId16"/>
    <p:sldId id="287" r:id="rId17"/>
    <p:sldId id="324" r:id="rId18"/>
    <p:sldId id="325" r:id="rId19"/>
    <p:sldId id="290" r:id="rId20"/>
    <p:sldId id="291" r:id="rId21"/>
    <p:sldId id="323" r:id="rId22"/>
    <p:sldId id="331" r:id="rId23"/>
    <p:sldId id="332" r:id="rId24"/>
    <p:sldId id="333" r:id="rId25"/>
    <p:sldId id="334" r:id="rId26"/>
    <p:sldId id="335" r:id="rId27"/>
    <p:sldId id="336" r:id="rId28"/>
    <p:sldId id="299" r:id="rId29"/>
    <p:sldId id="297" r:id="rId30"/>
    <p:sldId id="330" r:id="rId31"/>
    <p:sldId id="298" r:id="rId32"/>
    <p:sldId id="327" r:id="rId33"/>
    <p:sldId id="309" r:id="rId34"/>
    <p:sldId id="319" r:id="rId35"/>
    <p:sldId id="317" r:id="rId36"/>
    <p:sldId id="320" r:id="rId37"/>
    <p:sldId id="322" r:id="rId38"/>
    <p:sldId id="329" r:id="rId39"/>
    <p:sldId id="328" r:id="rId40"/>
    <p:sldId id="321" r:id="rId41"/>
    <p:sldId id="280" r:id="rId42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Microsoft YaHei" panose="020B0503020204020204" pitchFamily="34" charset="-122"/>
      <p:regular r:id="rId49"/>
      <p:bold r:id="rId50"/>
    </p:embeddedFont>
    <p:embeddedFont>
      <p:font typeface="Calibri Light" panose="020F0302020204030204" pitchFamily="34" charset="0"/>
      <p:regular r:id="rId51"/>
      <p:italic r:id="rId52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B0B9"/>
    <a:srgbClr val="B4A3AC"/>
    <a:srgbClr val="965F77"/>
    <a:srgbClr val="3C3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674"/>
  </p:normalViewPr>
  <p:slideViewPr>
    <p:cSldViewPr snapToGrid="0" snapToObjects="1">
      <p:cViewPr varScale="1">
        <p:scale>
          <a:sx n="113" d="100"/>
          <a:sy n="113" d="100"/>
        </p:scale>
        <p:origin x="-6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0309D-9468-3D46-84EB-B596264E407B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A152B15-647C-2F4F-B767-A6966272C7B8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r>
            <a:rPr lang="en-US" b="0" i="0" dirty="0" smtClean="0"/>
            <a:t>19 faculties and 1 college, where</a:t>
          </a:r>
          <a:endParaRPr lang="pl-PL" b="1" i="0" dirty="0">
            <a:solidFill>
              <a:schemeClr val="tx1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26742655-842F-D04E-94B5-7B28AB3F4050}" type="parTrans" cxnId="{8783A5D7-A84F-334C-B1DE-0D596CC2BD21}">
      <dgm:prSet/>
      <dgm:spPr/>
      <dgm:t>
        <a:bodyPr/>
        <a:lstStyle/>
        <a:p>
          <a:endParaRPr lang="pl-PL"/>
        </a:p>
      </dgm:t>
    </dgm:pt>
    <dgm:pt modelId="{047C2A6C-D9E6-724E-BDFF-131B00444BE0}" type="sibTrans" cxnId="{8783A5D7-A84F-334C-B1DE-0D596CC2BD21}">
      <dgm:prSet/>
      <dgm:spPr>
        <a:ln>
          <a:solidFill>
            <a:srgbClr val="C2B0B9"/>
          </a:solidFill>
        </a:ln>
      </dgm:spPr>
      <dgm:t>
        <a:bodyPr/>
        <a:lstStyle/>
        <a:p>
          <a:endParaRPr lang="pl-PL"/>
        </a:p>
      </dgm:t>
    </dgm:pt>
    <dgm:pt modelId="{A3757038-029F-804A-81AE-59E114A95ECE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7A6857F2-FE54-9944-BC90-F59FED932B2F}" type="parTrans" cxnId="{A2D254D4-92CD-F04C-A7F3-60A1842AC1E3}">
      <dgm:prSet/>
      <dgm:spPr/>
      <dgm:t>
        <a:bodyPr/>
        <a:lstStyle/>
        <a:p>
          <a:endParaRPr lang="pl-PL"/>
        </a:p>
      </dgm:t>
    </dgm:pt>
    <dgm:pt modelId="{DB525D62-0F35-7244-BDB4-F3B58982A2CC}" type="sibTrans" cxnId="{A2D254D4-92CD-F04C-A7F3-60A1842AC1E3}">
      <dgm:prSet/>
      <dgm:spPr/>
      <dgm:t>
        <a:bodyPr/>
        <a:lstStyle/>
        <a:p>
          <a:endParaRPr lang="pl-PL"/>
        </a:p>
      </dgm:t>
    </dgm:pt>
    <dgm:pt modelId="{D317C238-D26A-C745-AC96-AE9F79DC10DC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31BADC1D-0441-3A45-AE15-0888B62BDECF}" type="parTrans" cxnId="{AEC9163E-1251-B84A-ABE3-41B31D00CC0B}">
      <dgm:prSet/>
      <dgm:spPr/>
      <dgm:t>
        <a:bodyPr/>
        <a:lstStyle/>
        <a:p>
          <a:endParaRPr lang="pl-PL"/>
        </a:p>
      </dgm:t>
    </dgm:pt>
    <dgm:pt modelId="{221C351A-80C9-D542-8C01-CD3B293AE38F}" type="sibTrans" cxnId="{AEC9163E-1251-B84A-ABE3-41B31D00CC0B}">
      <dgm:prSet/>
      <dgm:spPr/>
      <dgm:t>
        <a:bodyPr/>
        <a:lstStyle/>
        <a:p>
          <a:endParaRPr lang="pl-PL"/>
        </a:p>
      </dgm:t>
    </dgm:pt>
    <dgm:pt modelId="{19F06F4F-0770-494A-9851-2A6AD979D7C6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DE8435EA-1FDF-E148-9479-DE09EE5F4A9E}" type="parTrans" cxnId="{73C2E0FE-2D9D-CF41-A2AE-14304ABBCF32}">
      <dgm:prSet/>
      <dgm:spPr/>
      <dgm:t>
        <a:bodyPr/>
        <a:lstStyle/>
        <a:p>
          <a:endParaRPr lang="pl-PL"/>
        </a:p>
      </dgm:t>
    </dgm:pt>
    <dgm:pt modelId="{F2303ED9-B109-7740-B816-5404DB6CAAA1}" type="sibTrans" cxnId="{73C2E0FE-2D9D-CF41-A2AE-14304ABBCF32}">
      <dgm:prSet/>
      <dgm:spPr/>
      <dgm:t>
        <a:bodyPr/>
        <a:lstStyle/>
        <a:p>
          <a:endParaRPr lang="pl-PL"/>
        </a:p>
      </dgm:t>
    </dgm:pt>
    <dgm:pt modelId="{E839A230-C519-0E4F-B55A-A9F67CC14095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0DD02642-8470-FC40-9CF0-3EE3FDC37119}" type="parTrans" cxnId="{2C18C0D2-9A92-4B41-B06E-A2FCE50271E3}">
      <dgm:prSet/>
      <dgm:spPr/>
      <dgm:t>
        <a:bodyPr/>
        <a:lstStyle/>
        <a:p>
          <a:endParaRPr lang="pl-PL"/>
        </a:p>
      </dgm:t>
    </dgm:pt>
    <dgm:pt modelId="{AFD74BC7-B089-0E47-9246-EE50C6F978CB}" type="sibTrans" cxnId="{2C18C0D2-9A92-4B41-B06E-A2FCE50271E3}">
      <dgm:prSet/>
      <dgm:spPr/>
      <dgm:t>
        <a:bodyPr/>
        <a:lstStyle/>
        <a:p>
          <a:endParaRPr lang="pl-PL"/>
        </a:p>
      </dgm:t>
    </dgm:pt>
    <dgm:pt modelId="{6A04C5A0-2AA6-204C-A144-93E3CCEC3B2C}" type="pres">
      <dgm:prSet presAssocID="{6570309D-9468-3D46-84EB-B596264E407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l-PL"/>
        </a:p>
      </dgm:t>
    </dgm:pt>
    <dgm:pt modelId="{441C6BE9-AAC6-3A41-BEE7-138676C93071}" type="pres">
      <dgm:prSet presAssocID="{6570309D-9468-3D46-84EB-B596264E407B}" presName="Name1" presStyleCnt="0"/>
      <dgm:spPr/>
    </dgm:pt>
    <dgm:pt modelId="{C098F0D8-87A7-F345-B0CC-7DACD3E25E2B}" type="pres">
      <dgm:prSet presAssocID="{6570309D-9468-3D46-84EB-B596264E407B}" presName="cycle" presStyleCnt="0"/>
      <dgm:spPr/>
    </dgm:pt>
    <dgm:pt modelId="{23C0E3C5-6370-784B-A1F8-59EDF1F86FBD}" type="pres">
      <dgm:prSet presAssocID="{6570309D-9468-3D46-84EB-B596264E407B}" presName="srcNode" presStyleLbl="node1" presStyleIdx="0" presStyleCnt="5"/>
      <dgm:spPr/>
    </dgm:pt>
    <dgm:pt modelId="{722AF7CF-A3E4-DF4E-A5DE-D86F4F443BEC}" type="pres">
      <dgm:prSet presAssocID="{6570309D-9468-3D46-84EB-B596264E407B}" presName="conn" presStyleLbl="parChTrans1D2" presStyleIdx="0" presStyleCnt="1"/>
      <dgm:spPr/>
      <dgm:t>
        <a:bodyPr/>
        <a:lstStyle/>
        <a:p>
          <a:endParaRPr lang="pl-PL"/>
        </a:p>
      </dgm:t>
    </dgm:pt>
    <dgm:pt modelId="{B0A65888-870D-1843-87E5-35ABE1457727}" type="pres">
      <dgm:prSet presAssocID="{6570309D-9468-3D46-84EB-B596264E407B}" presName="extraNode" presStyleLbl="node1" presStyleIdx="0" presStyleCnt="5"/>
      <dgm:spPr/>
    </dgm:pt>
    <dgm:pt modelId="{28F68B2F-88F1-EB4E-AAB5-26AE9B40C881}" type="pres">
      <dgm:prSet presAssocID="{6570309D-9468-3D46-84EB-B596264E407B}" presName="dstNode" presStyleLbl="node1" presStyleIdx="0" presStyleCnt="5"/>
      <dgm:spPr/>
    </dgm:pt>
    <dgm:pt modelId="{C4074D33-F1B3-D34B-B068-BA21F24CAD1C}" type="pres">
      <dgm:prSet presAssocID="{7A152B15-647C-2F4F-B767-A6966272C7B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4EBA8A5-5D34-E446-89DC-14177C4497CD}" type="pres">
      <dgm:prSet presAssocID="{7A152B15-647C-2F4F-B767-A6966272C7B8}" presName="accent_1" presStyleCnt="0"/>
      <dgm:spPr/>
    </dgm:pt>
    <dgm:pt modelId="{075F706F-5FC9-1B4D-84BC-D4E6FEF240A5}" type="pres">
      <dgm:prSet presAssocID="{7A152B15-647C-2F4F-B767-A6966272C7B8}" presName="accentRepeatNode" presStyleLbl="solidFgAcc1" presStyleIdx="0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AC5EA215-A0BE-F543-9970-87F248823A3C}" type="pres">
      <dgm:prSet presAssocID="{A3757038-029F-804A-81AE-59E114A95EC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956C58E-9677-E34B-86F2-B0C7642704C9}" type="pres">
      <dgm:prSet presAssocID="{A3757038-029F-804A-81AE-59E114A95ECE}" presName="accent_2" presStyleCnt="0"/>
      <dgm:spPr/>
    </dgm:pt>
    <dgm:pt modelId="{1A6F2365-4D33-CF4E-AA45-BC1DF3F98A15}" type="pres">
      <dgm:prSet presAssocID="{A3757038-029F-804A-81AE-59E114A95ECE}" presName="accentRepeatNode" presStyleLbl="solidFgAcc1" presStyleIdx="1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A38F4BE2-3D75-9F43-99F9-C480C2331DF8}" type="pres">
      <dgm:prSet presAssocID="{D317C238-D26A-C745-AC96-AE9F79DC10D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684C37F-D007-384F-9018-DD4EAE64C176}" type="pres">
      <dgm:prSet presAssocID="{D317C238-D26A-C745-AC96-AE9F79DC10DC}" presName="accent_3" presStyleCnt="0"/>
      <dgm:spPr/>
    </dgm:pt>
    <dgm:pt modelId="{D9B003BE-60E0-9248-9AA5-2B5EC3220A88}" type="pres">
      <dgm:prSet presAssocID="{D317C238-D26A-C745-AC96-AE9F79DC10DC}" presName="accentRepeatNode" presStyleLbl="solidFgAcc1" presStyleIdx="2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87F07220-9792-A449-BCD3-8E580ADE913A}" type="pres">
      <dgm:prSet presAssocID="{19F06F4F-0770-494A-9851-2A6AD979D7C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52060FD-5E87-B345-82ED-E1753002AE76}" type="pres">
      <dgm:prSet presAssocID="{19F06F4F-0770-494A-9851-2A6AD979D7C6}" presName="accent_4" presStyleCnt="0"/>
      <dgm:spPr/>
    </dgm:pt>
    <dgm:pt modelId="{0210B4CE-875D-084D-892B-84B4B59BA1BD}" type="pres">
      <dgm:prSet presAssocID="{19F06F4F-0770-494A-9851-2A6AD979D7C6}" presName="accentRepeatNode" presStyleLbl="solidFgAcc1" presStyleIdx="3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6D825CF3-8B00-7C44-9389-9D545C43DA4E}" type="pres">
      <dgm:prSet presAssocID="{E839A230-C519-0E4F-B55A-A9F67CC14095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8B543E8-7503-734B-9C18-2C75F9EFD492}" type="pres">
      <dgm:prSet presAssocID="{E839A230-C519-0E4F-B55A-A9F67CC14095}" presName="accent_5" presStyleCnt="0"/>
      <dgm:spPr/>
    </dgm:pt>
    <dgm:pt modelId="{01D4922F-3EAA-3942-987F-6433A484C39F}" type="pres">
      <dgm:prSet presAssocID="{E839A230-C519-0E4F-B55A-A9F67CC14095}" presName="accentRepeatNode" presStyleLbl="solidFgAcc1" presStyleIdx="4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</dgm:ptLst>
  <dgm:cxnLst>
    <dgm:cxn modelId="{2C18C0D2-9A92-4B41-B06E-A2FCE50271E3}" srcId="{6570309D-9468-3D46-84EB-B596264E407B}" destId="{E839A230-C519-0E4F-B55A-A9F67CC14095}" srcOrd="4" destOrd="0" parTransId="{0DD02642-8470-FC40-9CF0-3EE3FDC37119}" sibTransId="{AFD74BC7-B089-0E47-9246-EE50C6F978CB}"/>
    <dgm:cxn modelId="{C2BC07D7-3AF5-E443-8680-9E9607A2E67E}" type="presOf" srcId="{19F06F4F-0770-494A-9851-2A6AD979D7C6}" destId="{87F07220-9792-A449-BCD3-8E580ADE913A}" srcOrd="0" destOrd="0" presId="urn:microsoft.com/office/officeart/2008/layout/VerticalCurvedList"/>
    <dgm:cxn modelId="{57EACEB0-A108-7D4B-8140-5E713254BAD9}" type="presOf" srcId="{D317C238-D26A-C745-AC96-AE9F79DC10DC}" destId="{A38F4BE2-3D75-9F43-99F9-C480C2331DF8}" srcOrd="0" destOrd="0" presId="urn:microsoft.com/office/officeart/2008/layout/VerticalCurvedList"/>
    <dgm:cxn modelId="{73C2E0FE-2D9D-CF41-A2AE-14304ABBCF32}" srcId="{6570309D-9468-3D46-84EB-B596264E407B}" destId="{19F06F4F-0770-494A-9851-2A6AD979D7C6}" srcOrd="3" destOrd="0" parTransId="{DE8435EA-1FDF-E148-9479-DE09EE5F4A9E}" sibTransId="{F2303ED9-B109-7740-B816-5404DB6CAAA1}"/>
    <dgm:cxn modelId="{B8C9778C-6C22-974C-A6F4-8B828497AB88}" type="presOf" srcId="{047C2A6C-D9E6-724E-BDFF-131B00444BE0}" destId="{722AF7CF-A3E4-DF4E-A5DE-D86F4F443BEC}" srcOrd="0" destOrd="0" presId="urn:microsoft.com/office/officeart/2008/layout/VerticalCurvedList"/>
    <dgm:cxn modelId="{8783A5D7-A84F-334C-B1DE-0D596CC2BD21}" srcId="{6570309D-9468-3D46-84EB-B596264E407B}" destId="{7A152B15-647C-2F4F-B767-A6966272C7B8}" srcOrd="0" destOrd="0" parTransId="{26742655-842F-D04E-94B5-7B28AB3F4050}" sibTransId="{047C2A6C-D9E6-724E-BDFF-131B00444BE0}"/>
    <dgm:cxn modelId="{A2D254D4-92CD-F04C-A7F3-60A1842AC1E3}" srcId="{6570309D-9468-3D46-84EB-B596264E407B}" destId="{A3757038-029F-804A-81AE-59E114A95ECE}" srcOrd="1" destOrd="0" parTransId="{7A6857F2-FE54-9944-BC90-F59FED932B2F}" sibTransId="{DB525D62-0F35-7244-BDB4-F3B58982A2CC}"/>
    <dgm:cxn modelId="{D0AF172A-2BAA-1A40-A373-709C896AFF19}" type="presOf" srcId="{6570309D-9468-3D46-84EB-B596264E407B}" destId="{6A04C5A0-2AA6-204C-A144-93E3CCEC3B2C}" srcOrd="0" destOrd="0" presId="urn:microsoft.com/office/officeart/2008/layout/VerticalCurvedList"/>
    <dgm:cxn modelId="{AA37BDCF-8D68-7148-AB93-DFD7D9298CDD}" type="presOf" srcId="{A3757038-029F-804A-81AE-59E114A95ECE}" destId="{AC5EA215-A0BE-F543-9970-87F248823A3C}" srcOrd="0" destOrd="0" presId="urn:microsoft.com/office/officeart/2008/layout/VerticalCurvedList"/>
    <dgm:cxn modelId="{AEC9163E-1251-B84A-ABE3-41B31D00CC0B}" srcId="{6570309D-9468-3D46-84EB-B596264E407B}" destId="{D317C238-D26A-C745-AC96-AE9F79DC10DC}" srcOrd="2" destOrd="0" parTransId="{31BADC1D-0441-3A45-AE15-0888B62BDECF}" sibTransId="{221C351A-80C9-D542-8C01-CD3B293AE38F}"/>
    <dgm:cxn modelId="{1845DB2A-EDD6-0C42-80BE-D1DEABA1AEAB}" type="presOf" srcId="{7A152B15-647C-2F4F-B767-A6966272C7B8}" destId="{C4074D33-F1B3-D34B-B068-BA21F24CAD1C}" srcOrd="0" destOrd="0" presId="urn:microsoft.com/office/officeart/2008/layout/VerticalCurvedList"/>
    <dgm:cxn modelId="{E48CE09D-C676-5246-B7E9-4B3EC3893DFC}" type="presOf" srcId="{E839A230-C519-0E4F-B55A-A9F67CC14095}" destId="{6D825CF3-8B00-7C44-9389-9D545C43DA4E}" srcOrd="0" destOrd="0" presId="urn:microsoft.com/office/officeart/2008/layout/VerticalCurvedList"/>
    <dgm:cxn modelId="{28C008C7-3D90-FF49-965D-A84D87AFE0A6}" type="presParOf" srcId="{6A04C5A0-2AA6-204C-A144-93E3CCEC3B2C}" destId="{441C6BE9-AAC6-3A41-BEE7-138676C93071}" srcOrd="0" destOrd="0" presId="urn:microsoft.com/office/officeart/2008/layout/VerticalCurvedList"/>
    <dgm:cxn modelId="{2313A5AA-3FDC-934D-A932-EEE7D790C155}" type="presParOf" srcId="{441C6BE9-AAC6-3A41-BEE7-138676C93071}" destId="{C098F0D8-87A7-F345-B0CC-7DACD3E25E2B}" srcOrd="0" destOrd="0" presId="urn:microsoft.com/office/officeart/2008/layout/VerticalCurvedList"/>
    <dgm:cxn modelId="{30BD53F4-3FAC-5E47-9087-C4F5296F4C88}" type="presParOf" srcId="{C098F0D8-87A7-F345-B0CC-7DACD3E25E2B}" destId="{23C0E3C5-6370-784B-A1F8-59EDF1F86FBD}" srcOrd="0" destOrd="0" presId="urn:microsoft.com/office/officeart/2008/layout/VerticalCurvedList"/>
    <dgm:cxn modelId="{2446EDCA-9F8D-E345-B32D-B0931550E6AF}" type="presParOf" srcId="{C098F0D8-87A7-F345-B0CC-7DACD3E25E2B}" destId="{722AF7CF-A3E4-DF4E-A5DE-D86F4F443BEC}" srcOrd="1" destOrd="0" presId="urn:microsoft.com/office/officeart/2008/layout/VerticalCurvedList"/>
    <dgm:cxn modelId="{B3325B0A-DA48-6C48-B270-EA32C6DD9FBD}" type="presParOf" srcId="{C098F0D8-87A7-F345-B0CC-7DACD3E25E2B}" destId="{B0A65888-870D-1843-87E5-35ABE1457727}" srcOrd="2" destOrd="0" presId="urn:microsoft.com/office/officeart/2008/layout/VerticalCurvedList"/>
    <dgm:cxn modelId="{34D77ADE-B89F-A44E-B512-1B704428946C}" type="presParOf" srcId="{C098F0D8-87A7-F345-B0CC-7DACD3E25E2B}" destId="{28F68B2F-88F1-EB4E-AAB5-26AE9B40C881}" srcOrd="3" destOrd="0" presId="urn:microsoft.com/office/officeart/2008/layout/VerticalCurvedList"/>
    <dgm:cxn modelId="{F8CA579B-65B1-864C-97C0-48EDD7C7E140}" type="presParOf" srcId="{441C6BE9-AAC6-3A41-BEE7-138676C93071}" destId="{C4074D33-F1B3-D34B-B068-BA21F24CAD1C}" srcOrd="1" destOrd="0" presId="urn:microsoft.com/office/officeart/2008/layout/VerticalCurvedList"/>
    <dgm:cxn modelId="{4DD7A73C-4AD6-1143-8454-AED8E868534F}" type="presParOf" srcId="{441C6BE9-AAC6-3A41-BEE7-138676C93071}" destId="{24EBA8A5-5D34-E446-89DC-14177C4497CD}" srcOrd="2" destOrd="0" presId="urn:microsoft.com/office/officeart/2008/layout/VerticalCurvedList"/>
    <dgm:cxn modelId="{08A8D304-197A-9940-8858-DA72DFB99731}" type="presParOf" srcId="{24EBA8A5-5D34-E446-89DC-14177C4497CD}" destId="{075F706F-5FC9-1B4D-84BC-D4E6FEF240A5}" srcOrd="0" destOrd="0" presId="urn:microsoft.com/office/officeart/2008/layout/VerticalCurvedList"/>
    <dgm:cxn modelId="{94B1ECC0-E8A4-1546-982B-F8397FBCB1DE}" type="presParOf" srcId="{441C6BE9-AAC6-3A41-BEE7-138676C93071}" destId="{AC5EA215-A0BE-F543-9970-87F248823A3C}" srcOrd="3" destOrd="0" presId="urn:microsoft.com/office/officeart/2008/layout/VerticalCurvedList"/>
    <dgm:cxn modelId="{DCA1AF6E-3CC9-DB41-B865-92DEAD548405}" type="presParOf" srcId="{441C6BE9-AAC6-3A41-BEE7-138676C93071}" destId="{9956C58E-9677-E34B-86F2-B0C7642704C9}" srcOrd="4" destOrd="0" presId="urn:microsoft.com/office/officeart/2008/layout/VerticalCurvedList"/>
    <dgm:cxn modelId="{E28CB879-7A4F-444F-8193-1FD5D9F7DD52}" type="presParOf" srcId="{9956C58E-9677-E34B-86F2-B0C7642704C9}" destId="{1A6F2365-4D33-CF4E-AA45-BC1DF3F98A15}" srcOrd="0" destOrd="0" presId="urn:microsoft.com/office/officeart/2008/layout/VerticalCurvedList"/>
    <dgm:cxn modelId="{A38F8474-E32D-4044-AF85-3EDBF1188644}" type="presParOf" srcId="{441C6BE9-AAC6-3A41-BEE7-138676C93071}" destId="{A38F4BE2-3D75-9F43-99F9-C480C2331DF8}" srcOrd="5" destOrd="0" presId="urn:microsoft.com/office/officeart/2008/layout/VerticalCurvedList"/>
    <dgm:cxn modelId="{BCCF3D53-A783-5E4E-8501-2FDAF7B4D45C}" type="presParOf" srcId="{441C6BE9-AAC6-3A41-BEE7-138676C93071}" destId="{C684C37F-D007-384F-9018-DD4EAE64C176}" srcOrd="6" destOrd="0" presId="urn:microsoft.com/office/officeart/2008/layout/VerticalCurvedList"/>
    <dgm:cxn modelId="{623F12F1-44BC-A148-B017-E6FF1FCF30E9}" type="presParOf" srcId="{C684C37F-D007-384F-9018-DD4EAE64C176}" destId="{D9B003BE-60E0-9248-9AA5-2B5EC3220A88}" srcOrd="0" destOrd="0" presId="urn:microsoft.com/office/officeart/2008/layout/VerticalCurvedList"/>
    <dgm:cxn modelId="{91F3374D-A869-3C45-8C43-93A43BD9D6C1}" type="presParOf" srcId="{441C6BE9-AAC6-3A41-BEE7-138676C93071}" destId="{87F07220-9792-A449-BCD3-8E580ADE913A}" srcOrd="7" destOrd="0" presId="urn:microsoft.com/office/officeart/2008/layout/VerticalCurvedList"/>
    <dgm:cxn modelId="{B15943A4-EB9D-F94E-A92D-B2B41EFC913D}" type="presParOf" srcId="{441C6BE9-AAC6-3A41-BEE7-138676C93071}" destId="{652060FD-5E87-B345-82ED-E1753002AE76}" srcOrd="8" destOrd="0" presId="urn:microsoft.com/office/officeart/2008/layout/VerticalCurvedList"/>
    <dgm:cxn modelId="{53BF78BB-40AA-F34B-B547-904B29F75FAA}" type="presParOf" srcId="{652060FD-5E87-B345-82ED-E1753002AE76}" destId="{0210B4CE-875D-084D-892B-84B4B59BA1BD}" srcOrd="0" destOrd="0" presId="urn:microsoft.com/office/officeart/2008/layout/VerticalCurvedList"/>
    <dgm:cxn modelId="{878A4448-727F-4546-A34B-C9FDDECE05DD}" type="presParOf" srcId="{441C6BE9-AAC6-3A41-BEE7-138676C93071}" destId="{6D825CF3-8B00-7C44-9389-9D545C43DA4E}" srcOrd="9" destOrd="0" presId="urn:microsoft.com/office/officeart/2008/layout/VerticalCurvedList"/>
    <dgm:cxn modelId="{2579D481-062D-C741-BFF3-41521D92927D}" type="presParOf" srcId="{441C6BE9-AAC6-3A41-BEE7-138676C93071}" destId="{78B543E8-7503-734B-9C18-2C75F9EFD492}" srcOrd="10" destOrd="0" presId="urn:microsoft.com/office/officeart/2008/layout/VerticalCurvedList"/>
    <dgm:cxn modelId="{604A883A-EDCC-424D-873B-9F4B14273117}" type="presParOf" srcId="{78B543E8-7503-734B-9C18-2C75F9EFD492}" destId="{01D4922F-3EAA-3942-987F-6433A484C3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70309D-9468-3D46-84EB-B596264E407B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A152B15-647C-2F4F-B767-A6966272C7B8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r>
            <a:rPr lang="en-US" b="0" i="0" dirty="0" smtClean="0"/>
            <a:t>19 faculties and 1 college, where</a:t>
          </a:r>
          <a:endParaRPr lang="pl-PL" b="1" i="0" dirty="0">
            <a:solidFill>
              <a:schemeClr val="tx1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26742655-842F-D04E-94B5-7B28AB3F4050}" type="parTrans" cxnId="{8783A5D7-A84F-334C-B1DE-0D596CC2BD21}">
      <dgm:prSet/>
      <dgm:spPr/>
      <dgm:t>
        <a:bodyPr/>
        <a:lstStyle/>
        <a:p>
          <a:endParaRPr lang="pl-PL"/>
        </a:p>
      </dgm:t>
    </dgm:pt>
    <dgm:pt modelId="{047C2A6C-D9E6-724E-BDFF-131B00444BE0}" type="sibTrans" cxnId="{8783A5D7-A84F-334C-B1DE-0D596CC2BD21}">
      <dgm:prSet/>
      <dgm:spPr>
        <a:ln>
          <a:solidFill>
            <a:srgbClr val="C2B0B9"/>
          </a:solidFill>
        </a:ln>
      </dgm:spPr>
      <dgm:t>
        <a:bodyPr/>
        <a:lstStyle/>
        <a:p>
          <a:endParaRPr lang="pl-PL"/>
        </a:p>
      </dgm:t>
    </dgm:pt>
    <dgm:pt modelId="{A3757038-029F-804A-81AE-59E114A95ECE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7A6857F2-FE54-9944-BC90-F59FED932B2F}" type="parTrans" cxnId="{A2D254D4-92CD-F04C-A7F3-60A1842AC1E3}">
      <dgm:prSet/>
      <dgm:spPr/>
      <dgm:t>
        <a:bodyPr/>
        <a:lstStyle/>
        <a:p>
          <a:endParaRPr lang="pl-PL"/>
        </a:p>
      </dgm:t>
    </dgm:pt>
    <dgm:pt modelId="{DB525D62-0F35-7244-BDB4-F3B58982A2CC}" type="sibTrans" cxnId="{A2D254D4-92CD-F04C-A7F3-60A1842AC1E3}">
      <dgm:prSet/>
      <dgm:spPr/>
      <dgm:t>
        <a:bodyPr/>
        <a:lstStyle/>
        <a:p>
          <a:endParaRPr lang="pl-PL"/>
        </a:p>
      </dgm:t>
    </dgm:pt>
    <dgm:pt modelId="{D317C238-D26A-C745-AC96-AE9F79DC10DC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31BADC1D-0441-3A45-AE15-0888B62BDECF}" type="parTrans" cxnId="{AEC9163E-1251-B84A-ABE3-41B31D00CC0B}">
      <dgm:prSet/>
      <dgm:spPr/>
      <dgm:t>
        <a:bodyPr/>
        <a:lstStyle/>
        <a:p>
          <a:endParaRPr lang="pl-PL"/>
        </a:p>
      </dgm:t>
    </dgm:pt>
    <dgm:pt modelId="{221C351A-80C9-D542-8C01-CD3B293AE38F}" type="sibTrans" cxnId="{AEC9163E-1251-B84A-ABE3-41B31D00CC0B}">
      <dgm:prSet/>
      <dgm:spPr/>
      <dgm:t>
        <a:bodyPr/>
        <a:lstStyle/>
        <a:p>
          <a:endParaRPr lang="pl-PL"/>
        </a:p>
      </dgm:t>
    </dgm:pt>
    <dgm:pt modelId="{19F06F4F-0770-494A-9851-2A6AD979D7C6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DE8435EA-1FDF-E148-9479-DE09EE5F4A9E}" type="parTrans" cxnId="{73C2E0FE-2D9D-CF41-A2AE-14304ABBCF32}">
      <dgm:prSet/>
      <dgm:spPr/>
      <dgm:t>
        <a:bodyPr/>
        <a:lstStyle/>
        <a:p>
          <a:endParaRPr lang="pl-PL"/>
        </a:p>
      </dgm:t>
    </dgm:pt>
    <dgm:pt modelId="{F2303ED9-B109-7740-B816-5404DB6CAAA1}" type="sibTrans" cxnId="{73C2E0FE-2D9D-CF41-A2AE-14304ABBCF32}">
      <dgm:prSet/>
      <dgm:spPr/>
      <dgm:t>
        <a:bodyPr/>
        <a:lstStyle/>
        <a:p>
          <a:endParaRPr lang="pl-PL"/>
        </a:p>
      </dgm:t>
    </dgm:pt>
    <dgm:pt modelId="{E839A230-C519-0E4F-B55A-A9F67CC14095}">
      <dgm:prSet phldrT="[Tekst]"/>
      <dgm:spPr>
        <a:noFill/>
        <a:ln w="19050">
          <a:solidFill>
            <a:srgbClr val="C2B0B9"/>
          </a:solidFill>
        </a:ln>
      </dgm:spPr>
      <dgm:t>
        <a:bodyPr/>
        <a:lstStyle/>
        <a:p>
          <a:endParaRPr lang="pl-PL" b="0" i="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gm:t>
    </dgm:pt>
    <dgm:pt modelId="{0DD02642-8470-FC40-9CF0-3EE3FDC37119}" type="parTrans" cxnId="{2C18C0D2-9A92-4B41-B06E-A2FCE50271E3}">
      <dgm:prSet/>
      <dgm:spPr/>
      <dgm:t>
        <a:bodyPr/>
        <a:lstStyle/>
        <a:p>
          <a:endParaRPr lang="pl-PL"/>
        </a:p>
      </dgm:t>
    </dgm:pt>
    <dgm:pt modelId="{AFD74BC7-B089-0E47-9246-EE50C6F978CB}" type="sibTrans" cxnId="{2C18C0D2-9A92-4B41-B06E-A2FCE50271E3}">
      <dgm:prSet/>
      <dgm:spPr/>
      <dgm:t>
        <a:bodyPr/>
        <a:lstStyle/>
        <a:p>
          <a:endParaRPr lang="pl-PL"/>
        </a:p>
      </dgm:t>
    </dgm:pt>
    <dgm:pt modelId="{6A04C5A0-2AA6-204C-A144-93E3CCEC3B2C}" type="pres">
      <dgm:prSet presAssocID="{6570309D-9468-3D46-84EB-B596264E407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l-PL"/>
        </a:p>
      </dgm:t>
    </dgm:pt>
    <dgm:pt modelId="{441C6BE9-AAC6-3A41-BEE7-138676C93071}" type="pres">
      <dgm:prSet presAssocID="{6570309D-9468-3D46-84EB-B596264E407B}" presName="Name1" presStyleCnt="0"/>
      <dgm:spPr/>
    </dgm:pt>
    <dgm:pt modelId="{C098F0D8-87A7-F345-B0CC-7DACD3E25E2B}" type="pres">
      <dgm:prSet presAssocID="{6570309D-9468-3D46-84EB-B596264E407B}" presName="cycle" presStyleCnt="0"/>
      <dgm:spPr/>
    </dgm:pt>
    <dgm:pt modelId="{23C0E3C5-6370-784B-A1F8-59EDF1F86FBD}" type="pres">
      <dgm:prSet presAssocID="{6570309D-9468-3D46-84EB-B596264E407B}" presName="srcNode" presStyleLbl="node1" presStyleIdx="0" presStyleCnt="5"/>
      <dgm:spPr/>
    </dgm:pt>
    <dgm:pt modelId="{722AF7CF-A3E4-DF4E-A5DE-D86F4F443BEC}" type="pres">
      <dgm:prSet presAssocID="{6570309D-9468-3D46-84EB-B596264E407B}" presName="conn" presStyleLbl="parChTrans1D2" presStyleIdx="0" presStyleCnt="1"/>
      <dgm:spPr/>
      <dgm:t>
        <a:bodyPr/>
        <a:lstStyle/>
        <a:p>
          <a:endParaRPr lang="pl-PL"/>
        </a:p>
      </dgm:t>
    </dgm:pt>
    <dgm:pt modelId="{B0A65888-870D-1843-87E5-35ABE1457727}" type="pres">
      <dgm:prSet presAssocID="{6570309D-9468-3D46-84EB-B596264E407B}" presName="extraNode" presStyleLbl="node1" presStyleIdx="0" presStyleCnt="5"/>
      <dgm:spPr/>
    </dgm:pt>
    <dgm:pt modelId="{28F68B2F-88F1-EB4E-AAB5-26AE9B40C881}" type="pres">
      <dgm:prSet presAssocID="{6570309D-9468-3D46-84EB-B596264E407B}" presName="dstNode" presStyleLbl="node1" presStyleIdx="0" presStyleCnt="5"/>
      <dgm:spPr/>
    </dgm:pt>
    <dgm:pt modelId="{C4074D33-F1B3-D34B-B068-BA21F24CAD1C}" type="pres">
      <dgm:prSet presAssocID="{7A152B15-647C-2F4F-B767-A6966272C7B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4EBA8A5-5D34-E446-89DC-14177C4497CD}" type="pres">
      <dgm:prSet presAssocID="{7A152B15-647C-2F4F-B767-A6966272C7B8}" presName="accent_1" presStyleCnt="0"/>
      <dgm:spPr/>
    </dgm:pt>
    <dgm:pt modelId="{075F706F-5FC9-1B4D-84BC-D4E6FEF240A5}" type="pres">
      <dgm:prSet presAssocID="{7A152B15-647C-2F4F-B767-A6966272C7B8}" presName="accentRepeatNode" presStyleLbl="solidFgAcc1" presStyleIdx="0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AC5EA215-A0BE-F543-9970-87F248823A3C}" type="pres">
      <dgm:prSet presAssocID="{A3757038-029F-804A-81AE-59E114A95EC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956C58E-9677-E34B-86F2-B0C7642704C9}" type="pres">
      <dgm:prSet presAssocID="{A3757038-029F-804A-81AE-59E114A95ECE}" presName="accent_2" presStyleCnt="0"/>
      <dgm:spPr/>
    </dgm:pt>
    <dgm:pt modelId="{1A6F2365-4D33-CF4E-AA45-BC1DF3F98A15}" type="pres">
      <dgm:prSet presAssocID="{A3757038-029F-804A-81AE-59E114A95ECE}" presName="accentRepeatNode" presStyleLbl="solidFgAcc1" presStyleIdx="1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A38F4BE2-3D75-9F43-99F9-C480C2331DF8}" type="pres">
      <dgm:prSet presAssocID="{D317C238-D26A-C745-AC96-AE9F79DC10D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684C37F-D007-384F-9018-DD4EAE64C176}" type="pres">
      <dgm:prSet presAssocID="{D317C238-D26A-C745-AC96-AE9F79DC10DC}" presName="accent_3" presStyleCnt="0"/>
      <dgm:spPr/>
    </dgm:pt>
    <dgm:pt modelId="{D9B003BE-60E0-9248-9AA5-2B5EC3220A88}" type="pres">
      <dgm:prSet presAssocID="{D317C238-D26A-C745-AC96-AE9F79DC10DC}" presName="accentRepeatNode" presStyleLbl="solidFgAcc1" presStyleIdx="2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87F07220-9792-A449-BCD3-8E580ADE913A}" type="pres">
      <dgm:prSet presAssocID="{19F06F4F-0770-494A-9851-2A6AD979D7C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52060FD-5E87-B345-82ED-E1753002AE76}" type="pres">
      <dgm:prSet presAssocID="{19F06F4F-0770-494A-9851-2A6AD979D7C6}" presName="accent_4" presStyleCnt="0"/>
      <dgm:spPr/>
    </dgm:pt>
    <dgm:pt modelId="{0210B4CE-875D-084D-892B-84B4B59BA1BD}" type="pres">
      <dgm:prSet presAssocID="{19F06F4F-0770-494A-9851-2A6AD979D7C6}" presName="accentRepeatNode" presStyleLbl="solidFgAcc1" presStyleIdx="3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  <dgm:pt modelId="{6D825CF3-8B00-7C44-9389-9D545C43DA4E}" type="pres">
      <dgm:prSet presAssocID="{E839A230-C519-0E4F-B55A-A9F67CC14095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8B543E8-7503-734B-9C18-2C75F9EFD492}" type="pres">
      <dgm:prSet presAssocID="{E839A230-C519-0E4F-B55A-A9F67CC14095}" presName="accent_5" presStyleCnt="0"/>
      <dgm:spPr/>
    </dgm:pt>
    <dgm:pt modelId="{01D4922F-3EAA-3942-987F-6433A484C39F}" type="pres">
      <dgm:prSet presAssocID="{E839A230-C519-0E4F-B55A-A9F67CC14095}" presName="accentRepeatNode" presStyleLbl="solidFgAcc1" presStyleIdx="4" presStyleCnt="5"/>
      <dgm:spPr>
        <a:solidFill>
          <a:srgbClr val="C2B0B9"/>
        </a:solidFill>
        <a:ln w="19050">
          <a:solidFill>
            <a:srgbClr val="C2B0B9"/>
          </a:solidFill>
        </a:ln>
      </dgm:spPr>
    </dgm:pt>
  </dgm:ptLst>
  <dgm:cxnLst>
    <dgm:cxn modelId="{2C18C0D2-9A92-4B41-B06E-A2FCE50271E3}" srcId="{6570309D-9468-3D46-84EB-B596264E407B}" destId="{E839A230-C519-0E4F-B55A-A9F67CC14095}" srcOrd="4" destOrd="0" parTransId="{0DD02642-8470-FC40-9CF0-3EE3FDC37119}" sibTransId="{AFD74BC7-B089-0E47-9246-EE50C6F978CB}"/>
    <dgm:cxn modelId="{73C2E0FE-2D9D-CF41-A2AE-14304ABBCF32}" srcId="{6570309D-9468-3D46-84EB-B596264E407B}" destId="{19F06F4F-0770-494A-9851-2A6AD979D7C6}" srcOrd="3" destOrd="0" parTransId="{DE8435EA-1FDF-E148-9479-DE09EE5F4A9E}" sibTransId="{F2303ED9-B109-7740-B816-5404DB6CAAA1}"/>
    <dgm:cxn modelId="{ECE4773B-4D7E-4A9B-AD04-2824E1AF8488}" type="presOf" srcId="{047C2A6C-D9E6-724E-BDFF-131B00444BE0}" destId="{722AF7CF-A3E4-DF4E-A5DE-D86F4F443BEC}" srcOrd="0" destOrd="0" presId="urn:microsoft.com/office/officeart/2008/layout/VerticalCurvedList"/>
    <dgm:cxn modelId="{CCDA2DFF-934D-4734-8B87-2451F63F40B6}" type="presOf" srcId="{19F06F4F-0770-494A-9851-2A6AD979D7C6}" destId="{87F07220-9792-A449-BCD3-8E580ADE913A}" srcOrd="0" destOrd="0" presId="urn:microsoft.com/office/officeart/2008/layout/VerticalCurvedList"/>
    <dgm:cxn modelId="{31B8578B-1C64-4BB0-8FB7-9F7991B56D0B}" type="presOf" srcId="{E839A230-C519-0E4F-B55A-A9F67CC14095}" destId="{6D825CF3-8B00-7C44-9389-9D545C43DA4E}" srcOrd="0" destOrd="0" presId="urn:microsoft.com/office/officeart/2008/layout/VerticalCurvedList"/>
    <dgm:cxn modelId="{E241D5B1-DCEE-46E8-B971-F9E8FD371816}" type="presOf" srcId="{A3757038-029F-804A-81AE-59E114A95ECE}" destId="{AC5EA215-A0BE-F543-9970-87F248823A3C}" srcOrd="0" destOrd="0" presId="urn:microsoft.com/office/officeart/2008/layout/VerticalCurvedList"/>
    <dgm:cxn modelId="{8783A5D7-A84F-334C-B1DE-0D596CC2BD21}" srcId="{6570309D-9468-3D46-84EB-B596264E407B}" destId="{7A152B15-647C-2F4F-B767-A6966272C7B8}" srcOrd="0" destOrd="0" parTransId="{26742655-842F-D04E-94B5-7B28AB3F4050}" sibTransId="{047C2A6C-D9E6-724E-BDFF-131B00444BE0}"/>
    <dgm:cxn modelId="{23F827F3-BE1D-43FA-9FC0-CDA226950C1D}" type="presOf" srcId="{6570309D-9468-3D46-84EB-B596264E407B}" destId="{6A04C5A0-2AA6-204C-A144-93E3CCEC3B2C}" srcOrd="0" destOrd="0" presId="urn:microsoft.com/office/officeart/2008/layout/VerticalCurvedList"/>
    <dgm:cxn modelId="{A2D254D4-92CD-F04C-A7F3-60A1842AC1E3}" srcId="{6570309D-9468-3D46-84EB-B596264E407B}" destId="{A3757038-029F-804A-81AE-59E114A95ECE}" srcOrd="1" destOrd="0" parTransId="{7A6857F2-FE54-9944-BC90-F59FED932B2F}" sibTransId="{DB525D62-0F35-7244-BDB4-F3B58982A2CC}"/>
    <dgm:cxn modelId="{AEC9163E-1251-B84A-ABE3-41B31D00CC0B}" srcId="{6570309D-9468-3D46-84EB-B596264E407B}" destId="{D317C238-D26A-C745-AC96-AE9F79DC10DC}" srcOrd="2" destOrd="0" parTransId="{31BADC1D-0441-3A45-AE15-0888B62BDECF}" sibTransId="{221C351A-80C9-D542-8C01-CD3B293AE38F}"/>
    <dgm:cxn modelId="{90A78D71-834A-4C6F-818E-BC5961C5AC88}" type="presOf" srcId="{7A152B15-647C-2F4F-B767-A6966272C7B8}" destId="{C4074D33-F1B3-D34B-B068-BA21F24CAD1C}" srcOrd="0" destOrd="0" presId="urn:microsoft.com/office/officeart/2008/layout/VerticalCurvedList"/>
    <dgm:cxn modelId="{7CB26D42-994C-4347-AF1A-095F88E5A315}" type="presOf" srcId="{D317C238-D26A-C745-AC96-AE9F79DC10DC}" destId="{A38F4BE2-3D75-9F43-99F9-C480C2331DF8}" srcOrd="0" destOrd="0" presId="urn:microsoft.com/office/officeart/2008/layout/VerticalCurvedList"/>
    <dgm:cxn modelId="{96B347FD-F37F-405E-9F51-0CF46A740621}" type="presParOf" srcId="{6A04C5A0-2AA6-204C-A144-93E3CCEC3B2C}" destId="{441C6BE9-AAC6-3A41-BEE7-138676C93071}" srcOrd="0" destOrd="0" presId="urn:microsoft.com/office/officeart/2008/layout/VerticalCurvedList"/>
    <dgm:cxn modelId="{2393E071-D31F-4361-8FD7-AD59E5E615E8}" type="presParOf" srcId="{441C6BE9-AAC6-3A41-BEE7-138676C93071}" destId="{C098F0D8-87A7-F345-B0CC-7DACD3E25E2B}" srcOrd="0" destOrd="0" presId="urn:microsoft.com/office/officeart/2008/layout/VerticalCurvedList"/>
    <dgm:cxn modelId="{D2BC3379-DCA1-4E36-9C13-83584C60605F}" type="presParOf" srcId="{C098F0D8-87A7-F345-B0CC-7DACD3E25E2B}" destId="{23C0E3C5-6370-784B-A1F8-59EDF1F86FBD}" srcOrd="0" destOrd="0" presId="urn:microsoft.com/office/officeart/2008/layout/VerticalCurvedList"/>
    <dgm:cxn modelId="{1E6FEFF7-527D-448C-B162-69E8F91EFDB1}" type="presParOf" srcId="{C098F0D8-87A7-F345-B0CC-7DACD3E25E2B}" destId="{722AF7CF-A3E4-DF4E-A5DE-D86F4F443BEC}" srcOrd="1" destOrd="0" presId="urn:microsoft.com/office/officeart/2008/layout/VerticalCurvedList"/>
    <dgm:cxn modelId="{9DCD2BDD-D0A0-42F3-9823-57867BAD3769}" type="presParOf" srcId="{C098F0D8-87A7-F345-B0CC-7DACD3E25E2B}" destId="{B0A65888-870D-1843-87E5-35ABE1457727}" srcOrd="2" destOrd="0" presId="urn:microsoft.com/office/officeart/2008/layout/VerticalCurvedList"/>
    <dgm:cxn modelId="{46D1986E-5F15-4416-9228-5CCD68042D15}" type="presParOf" srcId="{C098F0D8-87A7-F345-B0CC-7DACD3E25E2B}" destId="{28F68B2F-88F1-EB4E-AAB5-26AE9B40C881}" srcOrd="3" destOrd="0" presId="urn:microsoft.com/office/officeart/2008/layout/VerticalCurvedList"/>
    <dgm:cxn modelId="{40494504-3949-431A-8651-C8F2DCBD1E93}" type="presParOf" srcId="{441C6BE9-AAC6-3A41-BEE7-138676C93071}" destId="{C4074D33-F1B3-D34B-B068-BA21F24CAD1C}" srcOrd="1" destOrd="0" presId="urn:microsoft.com/office/officeart/2008/layout/VerticalCurvedList"/>
    <dgm:cxn modelId="{130952D3-639E-4E33-BF4B-918A9606E45A}" type="presParOf" srcId="{441C6BE9-AAC6-3A41-BEE7-138676C93071}" destId="{24EBA8A5-5D34-E446-89DC-14177C4497CD}" srcOrd="2" destOrd="0" presId="urn:microsoft.com/office/officeart/2008/layout/VerticalCurvedList"/>
    <dgm:cxn modelId="{7CCFB137-191A-430B-85D3-7C59E51610BA}" type="presParOf" srcId="{24EBA8A5-5D34-E446-89DC-14177C4497CD}" destId="{075F706F-5FC9-1B4D-84BC-D4E6FEF240A5}" srcOrd="0" destOrd="0" presId="urn:microsoft.com/office/officeart/2008/layout/VerticalCurvedList"/>
    <dgm:cxn modelId="{3FA94936-9B7B-4389-BECF-241FA1385995}" type="presParOf" srcId="{441C6BE9-AAC6-3A41-BEE7-138676C93071}" destId="{AC5EA215-A0BE-F543-9970-87F248823A3C}" srcOrd="3" destOrd="0" presId="urn:microsoft.com/office/officeart/2008/layout/VerticalCurvedList"/>
    <dgm:cxn modelId="{842E2B85-D698-4279-A0E1-E4D73F8360F6}" type="presParOf" srcId="{441C6BE9-AAC6-3A41-BEE7-138676C93071}" destId="{9956C58E-9677-E34B-86F2-B0C7642704C9}" srcOrd="4" destOrd="0" presId="urn:microsoft.com/office/officeart/2008/layout/VerticalCurvedList"/>
    <dgm:cxn modelId="{31AA9A16-E758-4D8E-B892-2E0C7FEA2C6E}" type="presParOf" srcId="{9956C58E-9677-E34B-86F2-B0C7642704C9}" destId="{1A6F2365-4D33-CF4E-AA45-BC1DF3F98A15}" srcOrd="0" destOrd="0" presId="urn:microsoft.com/office/officeart/2008/layout/VerticalCurvedList"/>
    <dgm:cxn modelId="{C3E5C94B-C67E-44D7-8F40-FDA760FE0BA7}" type="presParOf" srcId="{441C6BE9-AAC6-3A41-BEE7-138676C93071}" destId="{A38F4BE2-3D75-9F43-99F9-C480C2331DF8}" srcOrd="5" destOrd="0" presId="urn:microsoft.com/office/officeart/2008/layout/VerticalCurvedList"/>
    <dgm:cxn modelId="{5C0B30D6-0A70-47BA-89B2-089EB89AC192}" type="presParOf" srcId="{441C6BE9-AAC6-3A41-BEE7-138676C93071}" destId="{C684C37F-D007-384F-9018-DD4EAE64C176}" srcOrd="6" destOrd="0" presId="urn:microsoft.com/office/officeart/2008/layout/VerticalCurvedList"/>
    <dgm:cxn modelId="{2F9E72B5-D499-4A0D-A3BE-025C0418A76F}" type="presParOf" srcId="{C684C37F-D007-384F-9018-DD4EAE64C176}" destId="{D9B003BE-60E0-9248-9AA5-2B5EC3220A88}" srcOrd="0" destOrd="0" presId="urn:microsoft.com/office/officeart/2008/layout/VerticalCurvedList"/>
    <dgm:cxn modelId="{7BF34F89-7F46-435B-A02A-6DE354B89E7E}" type="presParOf" srcId="{441C6BE9-AAC6-3A41-BEE7-138676C93071}" destId="{87F07220-9792-A449-BCD3-8E580ADE913A}" srcOrd="7" destOrd="0" presId="urn:microsoft.com/office/officeart/2008/layout/VerticalCurvedList"/>
    <dgm:cxn modelId="{52081B0B-726D-475A-A058-4E053DEF496C}" type="presParOf" srcId="{441C6BE9-AAC6-3A41-BEE7-138676C93071}" destId="{652060FD-5E87-B345-82ED-E1753002AE76}" srcOrd="8" destOrd="0" presId="urn:microsoft.com/office/officeart/2008/layout/VerticalCurvedList"/>
    <dgm:cxn modelId="{D140F5ED-678D-4DF0-BA45-3522255041FD}" type="presParOf" srcId="{652060FD-5E87-B345-82ED-E1753002AE76}" destId="{0210B4CE-875D-084D-892B-84B4B59BA1BD}" srcOrd="0" destOrd="0" presId="urn:microsoft.com/office/officeart/2008/layout/VerticalCurvedList"/>
    <dgm:cxn modelId="{DCC697E1-DF73-4A67-A974-C02EF5471DE5}" type="presParOf" srcId="{441C6BE9-AAC6-3A41-BEE7-138676C93071}" destId="{6D825CF3-8B00-7C44-9389-9D545C43DA4E}" srcOrd="9" destOrd="0" presId="urn:microsoft.com/office/officeart/2008/layout/VerticalCurvedList"/>
    <dgm:cxn modelId="{F3113579-30BE-4C3E-BFE0-EBAA529141F1}" type="presParOf" srcId="{441C6BE9-AAC6-3A41-BEE7-138676C93071}" destId="{78B543E8-7503-734B-9C18-2C75F9EFD492}" srcOrd="10" destOrd="0" presId="urn:microsoft.com/office/officeart/2008/layout/VerticalCurvedList"/>
    <dgm:cxn modelId="{FB873041-E3E4-4D90-9A06-5BB04F59C8D6}" type="presParOf" srcId="{78B543E8-7503-734B-9C18-2C75F9EFD492}" destId="{01D4922F-3EAA-3942-987F-6433A484C3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AF7CF-A3E4-DF4E-A5DE-D86F4F443BEC}">
      <dsp:nvSpPr>
        <dsp:cNvPr id="0" name=""/>
        <dsp:cNvSpPr/>
      </dsp:nvSpPr>
      <dsp:spPr>
        <a:xfrm>
          <a:off x="-6039711" y="-924143"/>
          <a:ext cx="7189817" cy="7189817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63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74D33-F1B3-D34B-B068-BA21F24CAD1C}">
      <dsp:nvSpPr>
        <dsp:cNvPr id="0" name=""/>
        <dsp:cNvSpPr/>
      </dsp:nvSpPr>
      <dsp:spPr>
        <a:xfrm>
          <a:off x="502589" y="333738"/>
          <a:ext cx="7462684" cy="667905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0150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0" i="0" kern="1200" dirty="0" smtClean="0"/>
            <a:t>19 faculties and 1 college, where</a:t>
          </a:r>
          <a:endParaRPr lang="pl-PL" sz="3400" b="1" i="0" kern="1200" dirty="0">
            <a:solidFill>
              <a:schemeClr val="tx1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502589" y="333738"/>
        <a:ext cx="7462684" cy="667905"/>
      </dsp:txXfrm>
    </dsp:sp>
    <dsp:sp modelId="{075F706F-5FC9-1B4D-84BC-D4E6FEF240A5}">
      <dsp:nvSpPr>
        <dsp:cNvPr id="0" name=""/>
        <dsp:cNvSpPr/>
      </dsp:nvSpPr>
      <dsp:spPr>
        <a:xfrm>
          <a:off x="85149" y="250250"/>
          <a:ext cx="834881" cy="834881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EA215-A0BE-F543-9970-87F248823A3C}">
      <dsp:nvSpPr>
        <dsp:cNvPr id="0" name=""/>
        <dsp:cNvSpPr/>
      </dsp:nvSpPr>
      <dsp:spPr>
        <a:xfrm>
          <a:off x="981191" y="1335275"/>
          <a:ext cx="6984083" cy="667905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0150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981191" y="1335275"/>
        <a:ext cx="6984083" cy="667905"/>
      </dsp:txXfrm>
    </dsp:sp>
    <dsp:sp modelId="{1A6F2365-4D33-CF4E-AA45-BC1DF3F98A15}">
      <dsp:nvSpPr>
        <dsp:cNvPr id="0" name=""/>
        <dsp:cNvSpPr/>
      </dsp:nvSpPr>
      <dsp:spPr>
        <a:xfrm>
          <a:off x="563750" y="1251787"/>
          <a:ext cx="834881" cy="834881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F4BE2-3D75-9F43-99F9-C480C2331DF8}">
      <dsp:nvSpPr>
        <dsp:cNvPr id="0" name=""/>
        <dsp:cNvSpPr/>
      </dsp:nvSpPr>
      <dsp:spPr>
        <a:xfrm>
          <a:off x="1128083" y="2336812"/>
          <a:ext cx="6837191" cy="667905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0150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1128083" y="2336812"/>
        <a:ext cx="6837191" cy="667905"/>
      </dsp:txXfrm>
    </dsp:sp>
    <dsp:sp modelId="{D9B003BE-60E0-9248-9AA5-2B5EC3220A88}">
      <dsp:nvSpPr>
        <dsp:cNvPr id="0" name=""/>
        <dsp:cNvSpPr/>
      </dsp:nvSpPr>
      <dsp:spPr>
        <a:xfrm>
          <a:off x="710642" y="2253324"/>
          <a:ext cx="834881" cy="834881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07220-9792-A449-BCD3-8E580ADE913A}">
      <dsp:nvSpPr>
        <dsp:cNvPr id="0" name=""/>
        <dsp:cNvSpPr/>
      </dsp:nvSpPr>
      <dsp:spPr>
        <a:xfrm>
          <a:off x="981191" y="3338350"/>
          <a:ext cx="6984083" cy="667905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0150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981191" y="3338350"/>
        <a:ext cx="6984083" cy="667905"/>
      </dsp:txXfrm>
    </dsp:sp>
    <dsp:sp modelId="{0210B4CE-875D-084D-892B-84B4B59BA1BD}">
      <dsp:nvSpPr>
        <dsp:cNvPr id="0" name=""/>
        <dsp:cNvSpPr/>
      </dsp:nvSpPr>
      <dsp:spPr>
        <a:xfrm>
          <a:off x="563750" y="3254861"/>
          <a:ext cx="834881" cy="834881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25CF3-8B00-7C44-9389-9D545C43DA4E}">
      <dsp:nvSpPr>
        <dsp:cNvPr id="0" name=""/>
        <dsp:cNvSpPr/>
      </dsp:nvSpPr>
      <dsp:spPr>
        <a:xfrm>
          <a:off x="502589" y="4339887"/>
          <a:ext cx="7462684" cy="667905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0150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502589" y="4339887"/>
        <a:ext cx="7462684" cy="667905"/>
      </dsp:txXfrm>
    </dsp:sp>
    <dsp:sp modelId="{01D4922F-3EAA-3942-987F-6433A484C39F}">
      <dsp:nvSpPr>
        <dsp:cNvPr id="0" name=""/>
        <dsp:cNvSpPr/>
      </dsp:nvSpPr>
      <dsp:spPr>
        <a:xfrm>
          <a:off x="85149" y="4256398"/>
          <a:ext cx="834881" cy="834881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AF7CF-A3E4-DF4E-A5DE-D86F4F443BEC}">
      <dsp:nvSpPr>
        <dsp:cNvPr id="0" name=""/>
        <dsp:cNvSpPr/>
      </dsp:nvSpPr>
      <dsp:spPr>
        <a:xfrm>
          <a:off x="-5607882" y="-858494"/>
          <a:ext cx="6676837" cy="6676837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63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74D33-F1B3-D34B-B068-BA21F24CAD1C}">
      <dsp:nvSpPr>
        <dsp:cNvPr id="0" name=""/>
        <dsp:cNvSpPr/>
      </dsp:nvSpPr>
      <dsp:spPr>
        <a:xfrm>
          <a:off x="467320" y="309891"/>
          <a:ext cx="6363677" cy="620179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26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19 faculties and 1 college, where</a:t>
          </a:r>
          <a:endParaRPr lang="pl-PL" sz="3200" b="1" i="0" kern="1200" dirty="0">
            <a:solidFill>
              <a:schemeClr val="tx1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467320" y="309891"/>
        <a:ext cx="6363677" cy="620179"/>
      </dsp:txXfrm>
    </dsp:sp>
    <dsp:sp modelId="{075F706F-5FC9-1B4D-84BC-D4E6FEF240A5}">
      <dsp:nvSpPr>
        <dsp:cNvPr id="0" name=""/>
        <dsp:cNvSpPr/>
      </dsp:nvSpPr>
      <dsp:spPr>
        <a:xfrm>
          <a:off x="79707" y="232368"/>
          <a:ext cx="775224" cy="775224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EA215-A0BE-F543-9970-87F248823A3C}">
      <dsp:nvSpPr>
        <dsp:cNvPr id="0" name=""/>
        <dsp:cNvSpPr/>
      </dsp:nvSpPr>
      <dsp:spPr>
        <a:xfrm>
          <a:off x="911722" y="1239863"/>
          <a:ext cx="5919274" cy="620179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26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2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911722" y="1239863"/>
        <a:ext cx="5919274" cy="620179"/>
      </dsp:txXfrm>
    </dsp:sp>
    <dsp:sp modelId="{1A6F2365-4D33-CF4E-AA45-BC1DF3F98A15}">
      <dsp:nvSpPr>
        <dsp:cNvPr id="0" name=""/>
        <dsp:cNvSpPr/>
      </dsp:nvSpPr>
      <dsp:spPr>
        <a:xfrm>
          <a:off x="524110" y="1162340"/>
          <a:ext cx="775224" cy="775224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F4BE2-3D75-9F43-99F9-C480C2331DF8}">
      <dsp:nvSpPr>
        <dsp:cNvPr id="0" name=""/>
        <dsp:cNvSpPr/>
      </dsp:nvSpPr>
      <dsp:spPr>
        <a:xfrm>
          <a:off x="1048118" y="2169834"/>
          <a:ext cx="5782879" cy="620179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26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2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1048118" y="2169834"/>
        <a:ext cx="5782879" cy="620179"/>
      </dsp:txXfrm>
    </dsp:sp>
    <dsp:sp modelId="{D9B003BE-60E0-9248-9AA5-2B5EC3220A88}">
      <dsp:nvSpPr>
        <dsp:cNvPr id="0" name=""/>
        <dsp:cNvSpPr/>
      </dsp:nvSpPr>
      <dsp:spPr>
        <a:xfrm>
          <a:off x="660506" y="2092312"/>
          <a:ext cx="775224" cy="775224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07220-9792-A449-BCD3-8E580ADE913A}">
      <dsp:nvSpPr>
        <dsp:cNvPr id="0" name=""/>
        <dsp:cNvSpPr/>
      </dsp:nvSpPr>
      <dsp:spPr>
        <a:xfrm>
          <a:off x="911722" y="3099806"/>
          <a:ext cx="5919274" cy="620179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26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2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911722" y="3099806"/>
        <a:ext cx="5919274" cy="620179"/>
      </dsp:txXfrm>
    </dsp:sp>
    <dsp:sp modelId="{0210B4CE-875D-084D-892B-84B4B59BA1BD}">
      <dsp:nvSpPr>
        <dsp:cNvPr id="0" name=""/>
        <dsp:cNvSpPr/>
      </dsp:nvSpPr>
      <dsp:spPr>
        <a:xfrm>
          <a:off x="524110" y="3022283"/>
          <a:ext cx="775224" cy="775224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25CF3-8B00-7C44-9389-9D545C43DA4E}">
      <dsp:nvSpPr>
        <dsp:cNvPr id="0" name=""/>
        <dsp:cNvSpPr/>
      </dsp:nvSpPr>
      <dsp:spPr>
        <a:xfrm>
          <a:off x="467320" y="4029778"/>
          <a:ext cx="6363677" cy="620179"/>
        </a:xfrm>
        <a:prstGeom prst="rect">
          <a:avLst/>
        </a:prstGeom>
        <a:noFill/>
        <a:ln w="19050">
          <a:solidFill>
            <a:srgbClr val="C2B0B9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267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200" b="0" i="0" kern="1200" dirty="0">
            <a:solidFill>
              <a:srgbClr val="3C3C4C"/>
            </a:solidFill>
            <a:latin typeface="Adagio_Slab" charset="0"/>
            <a:ea typeface="Adagio_Slab" charset="0"/>
            <a:cs typeface="Adagio_Slab" charset="0"/>
          </a:endParaRPr>
        </a:p>
      </dsp:txBody>
      <dsp:txXfrm>
        <a:off x="467320" y="4029778"/>
        <a:ext cx="6363677" cy="620179"/>
      </dsp:txXfrm>
    </dsp:sp>
    <dsp:sp modelId="{01D4922F-3EAA-3942-987F-6433A484C39F}">
      <dsp:nvSpPr>
        <dsp:cNvPr id="0" name=""/>
        <dsp:cNvSpPr/>
      </dsp:nvSpPr>
      <dsp:spPr>
        <a:xfrm>
          <a:off x="79707" y="3952255"/>
          <a:ext cx="775224" cy="775224"/>
        </a:xfrm>
        <a:prstGeom prst="ellipse">
          <a:avLst/>
        </a:prstGeom>
        <a:solidFill>
          <a:srgbClr val="C2B0B9"/>
        </a:solidFill>
        <a:ln w="19050" cap="flat" cmpd="sng" algn="ctr">
          <a:solidFill>
            <a:srgbClr val="C2B0B9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7833A-F97A-4342-85D4-27030B3D134F}" type="datetimeFigureOut">
              <a:rPr lang="pl-PL" smtClean="0"/>
              <a:t>2018-11-26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F1386-FCCA-3B4B-AA9B-BD8D96073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214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107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107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8662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3975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143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107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3975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107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F1386-FCCA-3B4B-AA9B-BD8D960738D4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8662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A1A5D-E3C1-4BBD-9CAA-CE9C6BFFE10B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9088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6D48C3-FE50-4485-BD7D-89A8DD777EA9}" type="slidenum">
              <a:rPr lang="pl-PL" altLang="pl-PL"/>
              <a:pPr/>
              <a:t>39</a:t>
            </a:fld>
            <a:endParaRPr lang="pl-PL" altLang="pl-PL"/>
          </a:p>
        </p:txBody>
      </p:sp>
      <p:sp>
        <p:nvSpPr>
          <p:cNvPr id="4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95325"/>
            <a:ext cx="6091237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549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F063-69EB-C644-8AB1-E5803C20EBE3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8755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0E185-5223-A043-AFB5-0E6296B0D09D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66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E6D5-64EB-F140-8022-7FE4C8839EC4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543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7FB9E-4599-AE42-B167-0D576E9413BB}" type="datetime1">
              <a:rPr lang="pl-PL" smtClean="0"/>
              <a:t>2018-11-26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7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618D-7D6E-7640-A0D2-A3244D9470F1}" type="datetime1">
              <a:rPr lang="pl-PL" smtClean="0"/>
              <a:t>2018-11-26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46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541C-0379-E841-92A8-520A81A3BF19}" type="datetime1">
              <a:rPr lang="pl-PL" smtClean="0"/>
              <a:t>2018-11-26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372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4A31-4D44-934A-B8D3-1ACF96370747}" type="datetime1">
              <a:rPr lang="pl-PL" smtClean="0"/>
              <a:t>2018-11-26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01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9067-29AD-9443-B9ED-60DF7C7F8354}" type="datetime1">
              <a:rPr lang="pl-PL" smtClean="0"/>
              <a:t>2018-11-26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31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67EE6-23CF-C946-AFCC-3993BEF3AF63}" type="datetime1">
              <a:rPr lang="pl-PL" smtClean="0"/>
              <a:t>2018-11-26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754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A91AA-904B-014A-B53D-48D760046CF3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616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9475C-013D-324C-B76E-2FAE353993EB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2127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8642" y="273629"/>
            <a:ext cx="10965119" cy="11406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0"/>
          </p:nvPr>
        </p:nvSpPr>
        <p:spPr>
          <a:xfrm>
            <a:off x="608641" y="6247376"/>
            <a:ext cx="2833920" cy="4680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idx="11"/>
          </p:nvPr>
        </p:nvSpPr>
        <p:spPr>
          <a:xfrm>
            <a:off x="4170242" y="6247376"/>
            <a:ext cx="3859200" cy="4680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2"/>
          </p:nvPr>
        </p:nvSpPr>
        <p:spPr>
          <a:xfrm>
            <a:off x="8741761" y="6247376"/>
            <a:ext cx="2833920" cy="468050"/>
          </a:xfrm>
        </p:spPr>
        <p:txBody>
          <a:bodyPr/>
          <a:lstStyle>
            <a:lvl1pPr>
              <a:defRPr/>
            </a:lvl1pPr>
          </a:lstStyle>
          <a:p>
            <a:fld id="{30646042-A2BE-43A4-9C82-783D8A62125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5372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95B82-AE3D-E340-B351-73296EB7519D}" type="datetime1">
              <a:rPr lang="pl-PL" smtClean="0"/>
              <a:t>2018-11-26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E31D-8307-A84B-9D2D-2944E6584E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661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em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16.jpg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12" Type="http://schemas.microsoft.com/office/2007/relationships/hdphoto" Target="../media/hdphoto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28.jpeg"/><Relationship Id="rId5" Type="http://schemas.openxmlformats.org/officeDocument/2006/relationships/image" Target="../media/image25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emf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1.png"/><Relationship Id="rId4" Type="http://schemas.openxmlformats.org/officeDocument/2006/relationships/image" Target="../media/image12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-1" y="2197098"/>
            <a:ext cx="8788399" cy="2937935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621" y="2885512"/>
            <a:ext cx="5158823" cy="1561105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8788400" y="0"/>
            <a:ext cx="355600" cy="6858000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965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97933" y="6062133"/>
            <a:ext cx="1820334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8881533" y="0"/>
            <a:ext cx="347133" cy="6858000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4521200" y="796821"/>
            <a:ext cx="4819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>
                <a:latin typeface="Adagio_Slab" pitchFamily="50" charset="-18"/>
              </a:rPr>
              <a:t>Warsaw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University</a:t>
            </a:r>
            <a:r>
              <a:rPr lang="pl-PL" sz="2000" b="1" dirty="0" smtClean="0">
                <a:latin typeface="Adagio_Slab" pitchFamily="50" charset="-18"/>
              </a:rPr>
              <a:t> of Technology (WUT) </a:t>
            </a:r>
            <a:r>
              <a:rPr lang="pl-PL" sz="2000" dirty="0" err="1" smtClean="0">
                <a:latin typeface="Adagio_Slab" pitchFamily="50" charset="-18"/>
              </a:rPr>
              <a:t>is</a:t>
            </a:r>
            <a:r>
              <a:rPr lang="pl-PL" sz="2000" dirty="0" smtClean="0">
                <a:latin typeface="Adagio_Slab" pitchFamily="50" charset="-18"/>
              </a:rPr>
              <a:t> one of the </a:t>
            </a:r>
            <a:r>
              <a:rPr lang="pl-PL" sz="2000" dirty="0" err="1" smtClean="0">
                <a:latin typeface="Adagio_Slab" pitchFamily="50" charset="-18"/>
              </a:rPr>
              <a:t>largest</a:t>
            </a:r>
            <a:endParaRPr lang="pl-PL" sz="2000" b="1" dirty="0" smtClean="0">
              <a:latin typeface="Adagio_Slab" pitchFamily="50" charset="-18"/>
            </a:endParaRPr>
          </a:p>
          <a:p>
            <a:r>
              <a:rPr lang="pl-PL" sz="2000" dirty="0" err="1" smtClean="0">
                <a:latin typeface="Adagio_Slab" pitchFamily="50" charset="-18"/>
              </a:rPr>
              <a:t>universities</a:t>
            </a:r>
            <a:r>
              <a:rPr lang="en-US" sz="2000" dirty="0" smtClean="0">
                <a:latin typeface="Adagio_Slab" pitchFamily="50" charset="-18"/>
              </a:rPr>
              <a:t> </a:t>
            </a:r>
            <a:r>
              <a:rPr lang="en-US" sz="2000" dirty="0">
                <a:latin typeface="Adagio_Slab" pitchFamily="50" charset="-18"/>
              </a:rPr>
              <a:t>of technology </a:t>
            </a:r>
            <a:r>
              <a:rPr lang="pl-PL" sz="2000" dirty="0" smtClean="0">
                <a:latin typeface="Adagio_Slab" pitchFamily="50" charset="-18"/>
              </a:rPr>
              <a:t/>
            </a:r>
            <a:br>
              <a:rPr lang="pl-PL" sz="2000" dirty="0" smtClean="0">
                <a:latin typeface="Adagio_Slab" pitchFamily="50" charset="-18"/>
              </a:rPr>
            </a:br>
            <a:r>
              <a:rPr lang="en-US" sz="2000" dirty="0" smtClean="0">
                <a:latin typeface="Adagio_Slab" pitchFamily="50" charset="-18"/>
              </a:rPr>
              <a:t>in</a:t>
            </a:r>
            <a:r>
              <a:rPr lang="pl-PL" sz="2000" dirty="0" smtClean="0">
                <a:latin typeface="Adagio_Slab" pitchFamily="50" charset="-18"/>
              </a:rPr>
              <a:t> </a:t>
            </a:r>
            <a:r>
              <a:rPr lang="en-US" sz="2000" b="1" dirty="0" smtClean="0">
                <a:latin typeface="Adagio_Slab" pitchFamily="50" charset="-18"/>
              </a:rPr>
              <a:t>Central Europe</a:t>
            </a:r>
            <a:r>
              <a:rPr lang="pl-PL" sz="2000" b="1" dirty="0" smtClean="0">
                <a:latin typeface="Adagio_Slab" pitchFamily="50" charset="-18"/>
              </a:rPr>
              <a:t>.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0" y="4954137"/>
            <a:ext cx="45895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dirty="0" err="1" smtClean="0">
                <a:latin typeface="Adagio_Slab" pitchFamily="50" charset="-18"/>
              </a:rPr>
              <a:t>Warsaw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University</a:t>
            </a:r>
            <a:r>
              <a:rPr lang="pl-PL" sz="2200" dirty="0" smtClean="0">
                <a:latin typeface="Adagio_Slab" pitchFamily="50" charset="-18"/>
              </a:rPr>
              <a:t> of Technology</a:t>
            </a:r>
          </a:p>
          <a:p>
            <a:r>
              <a:rPr lang="pl-PL" sz="2200" dirty="0" err="1" smtClean="0">
                <a:latin typeface="Adagio_Slab" pitchFamily="50" charset="-18"/>
              </a:rPr>
              <a:t>is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located</a:t>
            </a:r>
            <a:r>
              <a:rPr lang="pl-PL" sz="2200" dirty="0" smtClean="0">
                <a:latin typeface="Adagio_Slab" pitchFamily="50" charset="-18"/>
              </a:rPr>
              <a:t> in the </a:t>
            </a:r>
            <a:r>
              <a:rPr lang="pl-PL" sz="2200" dirty="0" err="1" smtClean="0">
                <a:latin typeface="Adagio_Slab" pitchFamily="50" charset="-18"/>
              </a:rPr>
              <a:t>capital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city</a:t>
            </a:r>
            <a:r>
              <a:rPr lang="pl-PL" sz="2200" dirty="0">
                <a:latin typeface="Adagio_Slab" pitchFamily="50" charset="-18"/>
              </a:rPr>
              <a:t>.</a:t>
            </a:r>
            <a:endParaRPr lang="pl-PL" sz="2200" dirty="0" smtClean="0">
              <a:latin typeface="Adagio_Slab" pitchFamily="50" charset="-18"/>
            </a:endParaRPr>
          </a:p>
          <a:p>
            <a:r>
              <a:rPr lang="pl-PL" sz="2200" b="1" dirty="0" err="1" smtClean="0">
                <a:latin typeface="Adagio_Slab" pitchFamily="50" charset="-18"/>
              </a:rPr>
              <a:t>Warsaw</a:t>
            </a:r>
            <a:r>
              <a:rPr lang="pl-PL" sz="2200" b="1" dirty="0" smtClean="0">
                <a:latin typeface="Adagio_Slab" pitchFamily="50" charset="-18"/>
              </a:rPr>
              <a:t> </a:t>
            </a:r>
            <a:r>
              <a:rPr lang="pl-PL" sz="2200" b="1" dirty="0" err="1" smtClean="0">
                <a:latin typeface="Adagio_Slab" pitchFamily="50" charset="-18"/>
              </a:rPr>
              <a:t>is</a:t>
            </a:r>
            <a:r>
              <a:rPr lang="pl-PL" sz="2200" b="1" dirty="0" smtClean="0">
                <a:latin typeface="Adagio_Slab" pitchFamily="50" charset="-18"/>
              </a:rPr>
              <a:t> the </a:t>
            </a:r>
            <a:r>
              <a:rPr lang="pl-PL" sz="2200" b="1" dirty="0" err="1" smtClean="0">
                <a:latin typeface="Adagio_Slab" pitchFamily="50" charset="-18"/>
              </a:rPr>
              <a:t>heart</a:t>
            </a:r>
            <a:r>
              <a:rPr lang="pl-PL" sz="2200" b="1" dirty="0" smtClean="0">
                <a:latin typeface="Adagio_Slab" pitchFamily="50" charset="-18"/>
              </a:rPr>
              <a:t> of Poland.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5344157" y="0"/>
            <a:ext cx="2013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latin typeface="Adagio_Slab Medium" pitchFamily="50" charset="-18"/>
              </a:rPr>
              <a:t>Location</a:t>
            </a:r>
            <a:endParaRPr lang="pl-PL" sz="3600" dirty="0">
              <a:latin typeface="Adagio_Slab Medium" pitchFamily="50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21201" cy="386333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2755933"/>
            <a:ext cx="4360333" cy="4102067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7247783" y="4487333"/>
            <a:ext cx="220133" cy="228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7467916" y="4487333"/>
            <a:ext cx="990284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</a:rPr>
              <a:t>WARSAW</a:t>
            </a:r>
            <a:endParaRPr lang="pl-PL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42" y="1236133"/>
            <a:ext cx="4241343" cy="238045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7" y="214350"/>
            <a:ext cx="2203584" cy="665771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0" y="1151467"/>
            <a:ext cx="12192000" cy="84666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0" y="3616587"/>
            <a:ext cx="12192000" cy="84666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7927885" y="203199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latin typeface="Adagio_Slab Medium" pitchFamily="50" charset="-18"/>
              </a:rPr>
              <a:t>Visiting</a:t>
            </a:r>
            <a:r>
              <a:rPr lang="pl-PL" sz="3600" dirty="0" smtClean="0">
                <a:latin typeface="Adagio_Slab Medium" pitchFamily="50" charset="-18"/>
              </a:rPr>
              <a:t> Poland</a:t>
            </a:r>
            <a:endParaRPr lang="pl-PL" sz="3600" dirty="0">
              <a:latin typeface="Adagio_Slab Medium" pitchFamily="50" charset="-18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21067" y="3805849"/>
            <a:ext cx="12285736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200" dirty="0" smtClean="0">
                <a:latin typeface="Adagio_Slab" pitchFamily="50" charset="-18"/>
              </a:rPr>
              <a:t>Poland </a:t>
            </a:r>
            <a:r>
              <a:rPr lang="pl-PL" sz="2200" dirty="0" err="1" smtClean="0">
                <a:latin typeface="Adagio_Slab" pitchFamily="50" charset="-18"/>
              </a:rPr>
              <a:t>is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worth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visiting</a:t>
            </a:r>
            <a:r>
              <a:rPr lang="pl-PL" sz="2200" dirty="0" smtClean="0">
                <a:latin typeface="Adagio_Slab" pitchFamily="50" charset="-18"/>
              </a:rPr>
              <a:t>. It </a:t>
            </a:r>
            <a:r>
              <a:rPr lang="pl-PL" sz="2200" dirty="0" err="1" smtClean="0">
                <a:latin typeface="Adagio_Slab" pitchFamily="50" charset="-18"/>
              </a:rPr>
              <a:t>offers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beautiful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landscapes</a:t>
            </a:r>
            <a:r>
              <a:rPr lang="pl-PL" sz="2200" dirty="0" smtClean="0">
                <a:latin typeface="Adagio_Slab" pitchFamily="50" charset="-18"/>
              </a:rPr>
              <a:t> – Tatra Mountains </a:t>
            </a:r>
          </a:p>
          <a:p>
            <a:r>
              <a:rPr lang="pl-PL" sz="2200" dirty="0" smtClean="0">
                <a:latin typeface="Adagio_Slab" pitchFamily="50" charset="-18"/>
              </a:rPr>
              <a:t>and </a:t>
            </a:r>
            <a:r>
              <a:rPr lang="pl-PL" sz="2200" dirty="0" err="1" smtClean="0">
                <a:latin typeface="Adagio_Slab" pitchFamily="50" charset="-18"/>
              </a:rPr>
              <a:t>Baltic</a:t>
            </a:r>
            <a:r>
              <a:rPr lang="pl-PL" sz="2200" dirty="0" smtClean="0">
                <a:latin typeface="Adagio_Slab" pitchFamily="50" charset="-18"/>
              </a:rPr>
              <a:t> Sea </a:t>
            </a:r>
            <a:r>
              <a:rPr lang="pl-PL" sz="2200" dirty="0" err="1" smtClean="0">
                <a:latin typeface="Adagio_Slab" pitchFamily="50" charset="-18"/>
              </a:rPr>
              <a:t>are</a:t>
            </a:r>
            <a:r>
              <a:rPr lang="pl-PL" sz="2200" dirty="0" smtClean="0">
                <a:latin typeface="Adagio_Slab" pitchFamily="50" charset="-18"/>
              </a:rPr>
              <a:t> </a:t>
            </a:r>
            <a:r>
              <a:rPr lang="pl-PL" sz="2200" dirty="0" err="1" smtClean="0">
                <a:latin typeface="Adagio_Slab" pitchFamily="50" charset="-18"/>
              </a:rPr>
              <a:t>only</a:t>
            </a:r>
            <a:r>
              <a:rPr lang="pl-PL" sz="2200" dirty="0" smtClean="0">
                <a:latin typeface="Adagio_Slab" pitchFamily="50" charset="-18"/>
              </a:rPr>
              <a:t> the </a:t>
            </a:r>
            <a:r>
              <a:rPr lang="pl-PL" sz="2200" dirty="0" err="1" smtClean="0">
                <a:latin typeface="Adagio_Slab" pitchFamily="50" charset="-18"/>
              </a:rPr>
              <a:t>highlights</a:t>
            </a:r>
            <a:r>
              <a:rPr lang="pl-PL" sz="2200" dirty="0" smtClean="0">
                <a:latin typeface="Adagio_Slab" pitchFamily="50" charset="-18"/>
              </a:rPr>
              <a:t>.</a:t>
            </a:r>
          </a:p>
          <a:p>
            <a:endParaRPr lang="pl-PL" sz="2200" dirty="0">
              <a:latin typeface="Adagio_Slab" pitchFamily="50" charset="-18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pl-PL" sz="2000" dirty="0" smtClean="0">
                <a:latin typeface="Adagio_Slab Medium" pitchFamily="50" charset="-18"/>
              </a:rPr>
              <a:t>Poland </a:t>
            </a:r>
            <a:r>
              <a:rPr lang="pl-PL" sz="2000" dirty="0" err="1" smtClean="0">
                <a:latin typeface="Adagio_Slab Medium" pitchFamily="50" charset="-18"/>
              </a:rPr>
              <a:t>is</a:t>
            </a:r>
            <a:r>
              <a:rPr lang="pl-PL" sz="2000" dirty="0" smtClean="0">
                <a:latin typeface="Adagio_Slab Medium" pitchFamily="50" charset="-18"/>
              </a:rPr>
              <a:t> the </a:t>
            </a:r>
            <a:r>
              <a:rPr lang="pl-PL" sz="2000" dirty="0" err="1" smtClean="0">
                <a:latin typeface="Adagio_Slab Medium" pitchFamily="50" charset="-18"/>
              </a:rPr>
              <a:t>homeland</a:t>
            </a:r>
            <a:r>
              <a:rPr lang="pl-PL" sz="2000" dirty="0" smtClean="0">
                <a:latin typeface="Adagio_Slab Medium" pitchFamily="50" charset="-18"/>
              </a:rPr>
              <a:t> of </a:t>
            </a:r>
            <a:r>
              <a:rPr lang="pl-PL" sz="2000" dirty="0" err="1" smtClean="0">
                <a:latin typeface="Adagio_Slab Medium" pitchFamily="50" charset="-18"/>
              </a:rPr>
              <a:t>people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who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influenced</a:t>
            </a:r>
            <a:r>
              <a:rPr lang="pl-PL" sz="2000" dirty="0" smtClean="0">
                <a:latin typeface="Adagio_Slab Medium" pitchFamily="50" charset="-18"/>
              </a:rPr>
              <a:t> science and </a:t>
            </a:r>
            <a:r>
              <a:rPr lang="pl-PL" sz="2000" dirty="0" err="1" smtClean="0">
                <a:latin typeface="Adagio_Slab Medium" pitchFamily="50" charset="-18"/>
              </a:rPr>
              <a:t>technology</a:t>
            </a:r>
            <a:r>
              <a:rPr lang="pl-PL" sz="2000" dirty="0" smtClean="0">
                <a:latin typeface="Adagio_Slab Medium" pitchFamily="50" charset="-18"/>
              </a:rPr>
              <a:t>, for </a:t>
            </a:r>
            <a:r>
              <a:rPr lang="pl-PL" sz="2000" dirty="0" err="1" smtClean="0">
                <a:latin typeface="Adagio_Slab Medium" pitchFamily="50" charset="-18"/>
              </a:rPr>
              <a:t>example</a:t>
            </a:r>
            <a:r>
              <a:rPr lang="pl-PL" sz="2000" dirty="0" smtClean="0">
                <a:latin typeface="Adagio_Slab Medium" pitchFamily="50" charset="-18"/>
              </a:rPr>
              <a:t>:</a:t>
            </a:r>
          </a:p>
          <a:p>
            <a:r>
              <a:rPr lang="pl-PL" sz="2000" b="1" u="sng" dirty="0" smtClean="0">
                <a:latin typeface="Adagio_Slab Medium" pitchFamily="50" charset="-18"/>
              </a:rPr>
              <a:t>Nicolaus Copernicus </a:t>
            </a:r>
            <a:r>
              <a:rPr lang="pl-PL" sz="2000" b="1" dirty="0" smtClean="0">
                <a:latin typeface="Adagio_Slab Medium" pitchFamily="50" charset="-18"/>
              </a:rPr>
              <a:t>– </a:t>
            </a:r>
            <a:r>
              <a:rPr lang="pl-PL" sz="2000" dirty="0" smtClean="0">
                <a:latin typeface="Adagio_Slab Medium" pitchFamily="50" charset="-18"/>
              </a:rPr>
              <a:t>the </a:t>
            </a:r>
            <a:r>
              <a:rPr lang="pl-PL" sz="2000" dirty="0" err="1" smtClean="0">
                <a:latin typeface="Adagio_Slab Medium" pitchFamily="50" charset="-18"/>
              </a:rPr>
              <a:t>astronomer</a:t>
            </a:r>
            <a:r>
              <a:rPr lang="pl-PL" sz="2000" dirty="0" smtClean="0">
                <a:latin typeface="Adagio_Slab Medium" pitchFamily="50" charset="-18"/>
              </a:rPr>
              <a:t> and </a:t>
            </a:r>
            <a:r>
              <a:rPr lang="pl-PL" sz="2000" dirty="0" err="1" smtClean="0">
                <a:latin typeface="Adagio_Slab Medium" pitchFamily="50" charset="-18"/>
              </a:rPr>
              <a:t>mathematician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who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formulated</a:t>
            </a:r>
            <a:r>
              <a:rPr lang="pl-PL" sz="2000" dirty="0" smtClean="0">
                <a:latin typeface="Adagio_Slab Medium" pitchFamily="50" charset="-18"/>
              </a:rPr>
              <a:t> the model of the </a:t>
            </a:r>
            <a:r>
              <a:rPr lang="pl-PL" sz="2000" dirty="0" err="1" smtClean="0">
                <a:latin typeface="Adagio_Slab Medium" pitchFamily="50" charset="-18"/>
              </a:rPr>
              <a:t>solar</a:t>
            </a:r>
            <a:r>
              <a:rPr lang="pl-PL" sz="2000" dirty="0" smtClean="0">
                <a:latin typeface="Adagio_Slab Medium" pitchFamily="50" charset="-18"/>
              </a:rPr>
              <a:t> system.</a:t>
            </a:r>
          </a:p>
          <a:p>
            <a:r>
              <a:rPr lang="pl-PL" sz="2000" b="1" u="sng" dirty="0" smtClean="0">
                <a:latin typeface="Adagio_Slab Medium" pitchFamily="50" charset="-18"/>
              </a:rPr>
              <a:t>Maria Skłodowska-Curie </a:t>
            </a:r>
            <a:r>
              <a:rPr lang="pl-PL" sz="2000" dirty="0" smtClean="0">
                <a:latin typeface="Adagio_Slab Medium" pitchFamily="50" charset="-18"/>
              </a:rPr>
              <a:t>– the </a:t>
            </a:r>
            <a:r>
              <a:rPr lang="pl-PL" sz="2000" dirty="0" err="1" smtClean="0">
                <a:latin typeface="Adagio_Slab Medium" pitchFamily="50" charset="-18"/>
              </a:rPr>
              <a:t>physicist</a:t>
            </a:r>
            <a:r>
              <a:rPr lang="pl-PL" sz="2000" dirty="0" smtClean="0">
                <a:latin typeface="Adagio_Slab Medium" pitchFamily="50" charset="-18"/>
              </a:rPr>
              <a:t> and </a:t>
            </a:r>
            <a:r>
              <a:rPr lang="pl-PL" sz="2000" dirty="0" err="1" smtClean="0">
                <a:latin typeface="Adagio_Slab Medium" pitchFamily="50" charset="-18"/>
              </a:rPr>
              <a:t>chemist</a:t>
            </a:r>
            <a:r>
              <a:rPr lang="pl-PL" sz="2000" dirty="0" smtClean="0">
                <a:latin typeface="Adagio_Slab Medium" pitchFamily="50" charset="-18"/>
              </a:rPr>
              <a:t>, </a:t>
            </a:r>
            <a:r>
              <a:rPr lang="pl-PL" sz="2000" dirty="0" err="1" smtClean="0">
                <a:latin typeface="Adagio_Slab Medium" pitchFamily="50" charset="-18"/>
              </a:rPr>
              <a:t>doctor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i="1" dirty="0" smtClean="0">
                <a:latin typeface="Adagio_Slab Medium" pitchFamily="50" charset="-18"/>
              </a:rPr>
              <a:t>honoris causa </a:t>
            </a:r>
            <a:r>
              <a:rPr lang="pl-PL" sz="2000" dirty="0" smtClean="0">
                <a:latin typeface="Adagio_Slab Medium" pitchFamily="50" charset="-18"/>
              </a:rPr>
              <a:t>of </a:t>
            </a:r>
            <a:r>
              <a:rPr lang="pl-PL" sz="2000" dirty="0" err="1" smtClean="0">
                <a:latin typeface="Adagio_Slab Medium" pitchFamily="50" charset="-18"/>
              </a:rPr>
              <a:t>Warsaw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University</a:t>
            </a:r>
            <a:endParaRPr lang="pl-PL" sz="2000" dirty="0" smtClean="0">
              <a:latin typeface="Adagio_Slab Medium" pitchFamily="50" charset="-18"/>
            </a:endParaRPr>
          </a:p>
          <a:p>
            <a:r>
              <a:rPr lang="pl-PL" sz="2000" dirty="0" smtClean="0">
                <a:latin typeface="Adagio_Slab Medium" pitchFamily="50" charset="-18"/>
              </a:rPr>
              <a:t>of Technology. </a:t>
            </a:r>
            <a:r>
              <a:rPr lang="pl-PL" sz="2000" dirty="0" err="1" smtClean="0">
                <a:latin typeface="Adagio_Slab Medium" pitchFamily="50" charset="-18"/>
              </a:rPr>
              <a:t>She</a:t>
            </a:r>
            <a:r>
              <a:rPr lang="pl-PL" sz="2000" dirty="0" smtClean="0">
                <a:latin typeface="Adagio_Slab Medium" pitchFamily="50" charset="-18"/>
              </a:rPr>
              <a:t> was the </a:t>
            </a:r>
            <a:r>
              <a:rPr lang="pl-PL" sz="2000" dirty="0" err="1" smtClean="0">
                <a:latin typeface="Adagio_Slab Medium" pitchFamily="50" charset="-18"/>
              </a:rPr>
              <a:t>first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woman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smtClean="0">
                <a:latin typeface="Adagio_Slab Medium" pitchFamily="50" charset="-18"/>
              </a:rPr>
              <a:t>in history</a:t>
            </a:r>
            <a:r>
              <a:rPr lang="pl-PL" sz="2000" dirty="0" smtClean="0">
                <a:latin typeface="Adagio_Slab Medium" pitchFamily="50" charset="-18"/>
              </a:rPr>
              <a:t> to win the Nobel </a:t>
            </a:r>
            <a:r>
              <a:rPr lang="pl-PL" sz="2000" dirty="0" err="1" smtClean="0">
                <a:latin typeface="Adagio_Slab Medium" pitchFamily="50" charset="-18"/>
              </a:rPr>
              <a:t>Prize</a:t>
            </a:r>
            <a:r>
              <a:rPr lang="pl-PL" sz="2000" dirty="0" smtClean="0">
                <a:latin typeface="Adagio_Slab Medium" pitchFamily="50" charset="-18"/>
              </a:rPr>
              <a:t>. </a:t>
            </a:r>
            <a:r>
              <a:rPr lang="pl-PL" sz="2000" dirty="0" err="1" smtClean="0">
                <a:latin typeface="Adagio_Slab Medium" pitchFamily="50" charset="-18"/>
              </a:rPr>
              <a:t>What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is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more</a:t>
            </a:r>
            <a:r>
              <a:rPr lang="pl-PL" sz="2000" dirty="0" smtClean="0">
                <a:latin typeface="Adagio_Slab Medium" pitchFamily="50" charset="-18"/>
              </a:rPr>
              <a:t>, </a:t>
            </a:r>
          </a:p>
          <a:p>
            <a:r>
              <a:rPr lang="pl-PL" sz="2000" dirty="0" err="1" smtClean="0">
                <a:latin typeface="Adagio_Slab Medium" pitchFamily="50" charset="-18"/>
              </a:rPr>
              <a:t>she</a:t>
            </a:r>
            <a:r>
              <a:rPr lang="pl-PL" sz="2000" dirty="0" smtClean="0">
                <a:latin typeface="Adagio_Slab Medium" pitchFamily="50" charset="-18"/>
              </a:rPr>
              <a:t> was </a:t>
            </a:r>
            <a:r>
              <a:rPr lang="pl-PL" sz="2000" dirty="0" err="1" smtClean="0">
                <a:latin typeface="Adagio_Slab Medium" pitchFamily="50" charset="-18"/>
              </a:rPr>
              <a:t>awarded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twice</a:t>
            </a:r>
            <a:r>
              <a:rPr lang="pl-PL" sz="2000" dirty="0" smtClean="0">
                <a:latin typeface="Adagio_Slab Medium" pitchFamily="50" charset="-18"/>
              </a:rPr>
              <a:t> – in </a:t>
            </a:r>
            <a:r>
              <a:rPr lang="pl-PL" sz="2000" b="1" dirty="0" smtClean="0">
                <a:latin typeface="Adagio_Slab Medium" pitchFamily="50" charset="-18"/>
              </a:rPr>
              <a:t>1903</a:t>
            </a:r>
            <a:r>
              <a:rPr lang="pl-PL" sz="2000" dirty="0" smtClean="0">
                <a:latin typeface="Adagio_Slab Medium" pitchFamily="50" charset="-18"/>
              </a:rPr>
              <a:t> with </a:t>
            </a:r>
            <a:r>
              <a:rPr lang="pl-PL" sz="2000" dirty="0" err="1" smtClean="0">
                <a:latin typeface="Adagio_Slab Medium" pitchFamily="50" charset="-18"/>
              </a:rPr>
              <a:t>her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pl-PL" sz="2000" dirty="0" err="1" smtClean="0">
                <a:latin typeface="Adagio_Slab Medium" pitchFamily="50" charset="-18"/>
              </a:rPr>
              <a:t>husband</a:t>
            </a:r>
            <a:r>
              <a:rPr lang="pl-PL" sz="2000" dirty="0">
                <a:latin typeface="Adagio_Slab Medium" pitchFamily="50" charset="-18"/>
              </a:rPr>
              <a:t> </a:t>
            </a:r>
            <a:r>
              <a:rPr lang="pl-PL" sz="2000" dirty="0" smtClean="0">
                <a:latin typeface="Adagio_Slab Medium" pitchFamily="50" charset="-18"/>
              </a:rPr>
              <a:t>Pierre Curie </a:t>
            </a:r>
            <a:r>
              <a:rPr lang="en-US" sz="2000" dirty="0" smtClean="0">
                <a:latin typeface="Adagio_Slab Medium" pitchFamily="50" charset="-18"/>
              </a:rPr>
              <a:t>for </a:t>
            </a:r>
            <a:r>
              <a:rPr lang="en-US" sz="2000" dirty="0">
                <a:latin typeface="Adagio_Slab Medium" pitchFamily="50" charset="-18"/>
              </a:rPr>
              <a:t>research on </a:t>
            </a:r>
            <a:r>
              <a:rPr lang="en-US" sz="2000" dirty="0" smtClean="0">
                <a:latin typeface="Adagio_Slab Medium" pitchFamily="50" charset="-18"/>
              </a:rPr>
              <a:t>radioactivity</a:t>
            </a:r>
            <a:endParaRPr lang="pl-PL" sz="2000" dirty="0" smtClean="0">
              <a:latin typeface="Adagio_Slab Medium" pitchFamily="50" charset="-18"/>
            </a:endParaRPr>
          </a:p>
          <a:p>
            <a:r>
              <a:rPr lang="pl-PL" sz="2000" dirty="0" smtClean="0">
                <a:latin typeface="Adagio_Slab Medium" pitchFamily="50" charset="-18"/>
              </a:rPr>
              <a:t>and in </a:t>
            </a:r>
            <a:r>
              <a:rPr lang="pl-PL" sz="2000" b="1" dirty="0" smtClean="0">
                <a:latin typeface="Adagio_Slab Medium" pitchFamily="50" charset="-18"/>
              </a:rPr>
              <a:t>1911</a:t>
            </a:r>
            <a:r>
              <a:rPr lang="pl-PL" sz="2000" dirty="0" smtClean="0">
                <a:latin typeface="Adagio_Slab Medium" pitchFamily="50" charset="-18"/>
              </a:rPr>
              <a:t> </a:t>
            </a:r>
            <a:r>
              <a:rPr lang="en-US" sz="2000" dirty="0" smtClean="0">
                <a:latin typeface="Adagio_Slab Medium" pitchFamily="50" charset="-18"/>
              </a:rPr>
              <a:t>for </a:t>
            </a:r>
            <a:r>
              <a:rPr lang="en-US" sz="2000" dirty="0">
                <a:latin typeface="Adagio_Slab Medium" pitchFamily="50" charset="-18"/>
              </a:rPr>
              <a:t>her discovery </a:t>
            </a:r>
            <a:r>
              <a:rPr lang="en-US" sz="2000" dirty="0" smtClean="0">
                <a:latin typeface="Adagio_Slab Medium" pitchFamily="50" charset="-18"/>
              </a:rPr>
              <a:t>of </a:t>
            </a:r>
            <a:r>
              <a:rPr lang="en-US" sz="2000" dirty="0">
                <a:latin typeface="Adagio_Slab Medium" pitchFamily="50" charset="-18"/>
              </a:rPr>
              <a:t>radium and </a:t>
            </a:r>
            <a:r>
              <a:rPr lang="en-US" sz="2000" dirty="0" smtClean="0">
                <a:latin typeface="Adagio_Slab Medium" pitchFamily="50" charset="-18"/>
              </a:rPr>
              <a:t>polonium</a:t>
            </a:r>
            <a:r>
              <a:rPr lang="pl-PL" sz="2000" dirty="0" smtClean="0">
                <a:latin typeface="Adagio_Slab Medium" pitchFamily="50" charset="-18"/>
              </a:rPr>
              <a:t>.</a:t>
            </a:r>
            <a:endParaRPr lang="pl-PL" sz="2000" dirty="0">
              <a:latin typeface="Adagio_Slab Medium" pitchFamily="50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6133"/>
            <a:ext cx="1783543" cy="238045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374" y="1236133"/>
            <a:ext cx="4124626" cy="238045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917" y="1236132"/>
            <a:ext cx="3550790" cy="236834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226" y="1236132"/>
            <a:ext cx="2042489" cy="238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1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7033189" y="984302"/>
            <a:ext cx="5158808" cy="41857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pl-PL" sz="1400" dirty="0" smtClean="0">
              <a:latin typeface="Adagio_Slab" pitchFamily="50" charset="-18"/>
            </a:endParaRPr>
          </a:p>
          <a:p>
            <a:r>
              <a:rPr lang="pl-PL" b="1" dirty="0" smtClean="0">
                <a:latin typeface="Adagio_Slab" pitchFamily="50" charset="-18"/>
              </a:rPr>
              <a:t>1826 </a:t>
            </a:r>
            <a:r>
              <a:rPr lang="pl-PL" sz="1600" dirty="0" smtClean="0">
                <a:latin typeface="Adagio_Slab" pitchFamily="50" charset="-18"/>
              </a:rPr>
              <a:t>– </a:t>
            </a:r>
            <a:r>
              <a:rPr lang="pl-PL" sz="1600" dirty="0">
                <a:latin typeface="Adagio_Slab" pitchFamily="50" charset="-18"/>
              </a:rPr>
              <a:t>F</a:t>
            </a:r>
            <a:r>
              <a:rPr lang="pl-PL" sz="1600" dirty="0" smtClean="0">
                <a:latin typeface="Adagio_Slab" pitchFamily="50" charset="-18"/>
              </a:rPr>
              <a:t>oundation of </a:t>
            </a:r>
            <a:r>
              <a:rPr lang="en-US" sz="1600" dirty="0">
                <a:latin typeface="Adagio_Slab" pitchFamily="50" charset="-18"/>
              </a:rPr>
              <a:t>the Polytechnic </a:t>
            </a:r>
            <a:r>
              <a:rPr lang="en-US" sz="1600" dirty="0" smtClean="0">
                <a:latin typeface="Adagio_Slab" pitchFamily="50" charset="-18"/>
              </a:rPr>
              <a:t>Institute</a:t>
            </a:r>
            <a:r>
              <a:rPr lang="pl-PL" sz="1600" dirty="0" smtClean="0">
                <a:latin typeface="Adagio_Slab" pitchFamily="50" charset="-18"/>
              </a:rPr>
              <a:t>. Stanisław Staszic was the </a:t>
            </a:r>
            <a:r>
              <a:rPr lang="pl-PL" sz="1600" dirty="0" err="1" smtClean="0">
                <a:latin typeface="Adagio_Slab" pitchFamily="50" charset="-18"/>
              </a:rPr>
              <a:t>man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who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played</a:t>
            </a:r>
            <a:r>
              <a:rPr lang="pl-PL" sz="1600" dirty="0" smtClean="0">
                <a:latin typeface="Adagio_Slab" pitchFamily="50" charset="-18"/>
              </a:rPr>
              <a:t> the most</a:t>
            </a:r>
          </a:p>
          <a:p>
            <a:r>
              <a:rPr lang="pl-PL" sz="1600" dirty="0" err="1">
                <a:latin typeface="Adagio_Slab" pitchFamily="50" charset="-18"/>
              </a:rPr>
              <a:t>i</a:t>
            </a:r>
            <a:r>
              <a:rPr lang="pl-PL" sz="1600" dirty="0" err="1" smtClean="0">
                <a:latin typeface="Adagio_Slab" pitchFamily="50" charset="-18"/>
              </a:rPr>
              <a:t>mportant</a:t>
            </a:r>
            <a:r>
              <a:rPr lang="pl-PL" sz="1600" dirty="0" smtClean="0">
                <a:latin typeface="Adagio_Slab" pitchFamily="50" charset="-18"/>
              </a:rPr>
              <a:t> part in </a:t>
            </a:r>
            <a:r>
              <a:rPr lang="pl-PL" sz="1600" dirty="0" err="1" smtClean="0">
                <a:latin typeface="Adagio_Slab" pitchFamily="50" charset="-18"/>
              </a:rPr>
              <a:t>creating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process</a:t>
            </a:r>
            <a:endParaRPr lang="pl-PL" sz="1600" dirty="0" smtClean="0">
              <a:latin typeface="Adagio_Slab" pitchFamily="50" charset="-18"/>
            </a:endParaRPr>
          </a:p>
          <a:p>
            <a:endParaRPr lang="pl-PL" sz="1600" dirty="0">
              <a:latin typeface="Adagio_Slab" pitchFamily="50" charset="-18"/>
            </a:endParaRPr>
          </a:p>
          <a:p>
            <a:r>
              <a:rPr lang="pl-PL" b="1" dirty="0" smtClean="0">
                <a:latin typeface="Adagio_Slab" pitchFamily="50" charset="-18"/>
              </a:rPr>
              <a:t>1898</a:t>
            </a:r>
            <a:r>
              <a:rPr lang="pl-PL" sz="1600" dirty="0" smtClean="0">
                <a:latin typeface="Adagio_Slab" pitchFamily="50" charset="-18"/>
              </a:rPr>
              <a:t> –</a:t>
            </a:r>
            <a:r>
              <a:rPr lang="en-US" sz="1600" dirty="0" smtClean="0">
                <a:latin typeface="Adagio_Slab" pitchFamily="50" charset="-18"/>
              </a:rPr>
              <a:t> </a:t>
            </a:r>
            <a:r>
              <a:rPr lang="pl-PL" sz="1600" dirty="0">
                <a:latin typeface="Adagio_Slab" pitchFamily="50" charset="-18"/>
              </a:rPr>
              <a:t>O</a:t>
            </a:r>
            <a:r>
              <a:rPr lang="en-US" sz="1600" dirty="0" err="1" smtClean="0">
                <a:latin typeface="Adagio_Slab" pitchFamily="50" charset="-18"/>
              </a:rPr>
              <a:t>peni</a:t>
            </a:r>
            <a:r>
              <a:rPr lang="pl-PL" sz="1600" dirty="0" err="1" smtClean="0">
                <a:latin typeface="Adagio_Slab" pitchFamily="50" charset="-18"/>
              </a:rPr>
              <a:t>ng</a:t>
            </a:r>
            <a:r>
              <a:rPr lang="en-US" sz="1600" dirty="0" smtClean="0">
                <a:latin typeface="Adagio_Slab" pitchFamily="50" charset="-18"/>
              </a:rPr>
              <a:t> </a:t>
            </a:r>
            <a:r>
              <a:rPr lang="en-US" sz="1600" dirty="0">
                <a:latin typeface="Adagio_Slab" pitchFamily="50" charset="-18"/>
              </a:rPr>
              <a:t>of Emperor Nicolas II University </a:t>
            </a:r>
            <a:r>
              <a:rPr lang="pl-PL" sz="1600" dirty="0" smtClean="0">
                <a:latin typeface="Adagio_Slab" pitchFamily="50" charset="-18"/>
              </a:rPr>
              <a:t/>
            </a:r>
            <a:br>
              <a:rPr lang="pl-PL" sz="1600" dirty="0" smtClean="0">
                <a:latin typeface="Adagio_Slab" pitchFamily="50" charset="-18"/>
              </a:rPr>
            </a:br>
            <a:r>
              <a:rPr lang="en-US" sz="1600" dirty="0" smtClean="0">
                <a:latin typeface="Adagio_Slab" pitchFamily="50" charset="-18"/>
              </a:rPr>
              <a:t>of Technology</a:t>
            </a:r>
            <a:r>
              <a:rPr lang="pl-PL" sz="1600" dirty="0" smtClean="0">
                <a:latin typeface="Adagio_Slab" pitchFamily="50" charset="-18"/>
              </a:rPr>
              <a:t> in </a:t>
            </a:r>
            <a:r>
              <a:rPr lang="pl-PL" sz="1600" dirty="0" err="1" smtClean="0">
                <a:latin typeface="Adagio_Slab" pitchFamily="50" charset="-18"/>
              </a:rPr>
              <a:t>Warsaw</a:t>
            </a:r>
            <a:endParaRPr lang="pl-PL" sz="1600" dirty="0" smtClean="0">
              <a:latin typeface="Adagio_Slab" pitchFamily="50" charset="-18"/>
            </a:endParaRPr>
          </a:p>
          <a:p>
            <a:endParaRPr lang="pl-PL" sz="1600" dirty="0">
              <a:latin typeface="Adagio_Slab" pitchFamily="50" charset="-18"/>
            </a:endParaRPr>
          </a:p>
          <a:p>
            <a:r>
              <a:rPr lang="pl-PL" b="1" dirty="0" smtClean="0">
                <a:latin typeface="Adagio_Slab" pitchFamily="50" charset="-18"/>
              </a:rPr>
              <a:t>1915</a:t>
            </a:r>
            <a:r>
              <a:rPr lang="pl-PL" dirty="0" smtClean="0">
                <a:latin typeface="Adagio_Slab" pitchFamily="50" charset="-18"/>
              </a:rPr>
              <a:t> </a:t>
            </a:r>
            <a:r>
              <a:rPr lang="pl-PL" sz="1600" dirty="0" smtClean="0">
                <a:latin typeface="Adagio_Slab" pitchFamily="50" charset="-18"/>
              </a:rPr>
              <a:t>– </a:t>
            </a:r>
            <a:r>
              <a:rPr lang="pl-PL" sz="1600" dirty="0" err="1" smtClean="0">
                <a:latin typeface="Adagio_Slab" pitchFamily="50" charset="-18"/>
              </a:rPr>
              <a:t>Polish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became</a:t>
            </a:r>
            <a:r>
              <a:rPr lang="pl-PL" sz="1600" dirty="0" smtClean="0">
                <a:latin typeface="Adagio_Slab" pitchFamily="50" charset="-18"/>
              </a:rPr>
              <a:t> the </a:t>
            </a:r>
            <a:r>
              <a:rPr lang="pl-PL" sz="1600" dirty="0" err="1" smtClean="0">
                <a:latin typeface="Adagio_Slab" pitchFamily="50" charset="-18"/>
              </a:rPr>
              <a:t>language</a:t>
            </a:r>
            <a:r>
              <a:rPr lang="pl-PL" sz="1600" dirty="0" smtClean="0">
                <a:latin typeface="Adagio_Slab" pitchFamily="50" charset="-18"/>
              </a:rPr>
              <a:t> of </a:t>
            </a:r>
            <a:r>
              <a:rPr lang="pl-PL" sz="1600" dirty="0" err="1" smtClean="0">
                <a:latin typeface="Adagio_Slab" pitchFamily="50" charset="-18"/>
              </a:rPr>
              <a:t>instruction</a:t>
            </a:r>
            <a:r>
              <a:rPr lang="pl-PL" sz="1600" dirty="0" smtClean="0">
                <a:latin typeface="Adagio_Slab" pitchFamily="50" charset="-18"/>
              </a:rPr>
              <a:t> </a:t>
            </a:r>
            <a:br>
              <a:rPr lang="pl-PL" sz="1600" dirty="0" smtClean="0">
                <a:latin typeface="Adagio_Slab" pitchFamily="50" charset="-18"/>
              </a:rPr>
            </a:br>
            <a:r>
              <a:rPr lang="pl-PL" sz="1600" dirty="0" err="1" smtClean="0">
                <a:latin typeface="Adagio_Slab" pitchFamily="50" charset="-18"/>
              </a:rPr>
              <a:t>at</a:t>
            </a:r>
            <a:r>
              <a:rPr lang="pl-PL" sz="1600" dirty="0" smtClean="0">
                <a:latin typeface="Adagio_Slab" pitchFamily="50" charset="-18"/>
              </a:rPr>
              <a:t> the </a:t>
            </a:r>
            <a:r>
              <a:rPr lang="pl-PL" sz="1600" dirty="0" err="1" smtClean="0">
                <a:latin typeface="Adagio_Slab" pitchFamily="50" charset="-18"/>
              </a:rPr>
              <a:t>Warsaw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University</a:t>
            </a:r>
            <a:r>
              <a:rPr lang="pl-PL" sz="1600" dirty="0" smtClean="0">
                <a:latin typeface="Adagio_Slab" pitchFamily="50" charset="-18"/>
              </a:rPr>
              <a:t> of Technology</a:t>
            </a:r>
          </a:p>
          <a:p>
            <a:endParaRPr lang="pl-PL" sz="1600" dirty="0">
              <a:latin typeface="Adagio_Slab" pitchFamily="50" charset="-18"/>
            </a:endParaRPr>
          </a:p>
          <a:p>
            <a:r>
              <a:rPr lang="pl-PL" b="1" dirty="0" smtClean="0">
                <a:latin typeface="Adagio_Slab" pitchFamily="50" charset="-18"/>
              </a:rPr>
              <a:t>1944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1600" dirty="0" smtClean="0">
                <a:latin typeface="Adagio_Slab" pitchFamily="50" charset="-18"/>
              </a:rPr>
              <a:t>– WUT was </a:t>
            </a:r>
            <a:r>
              <a:rPr lang="pl-PL" sz="1600" dirty="0" err="1" smtClean="0">
                <a:latin typeface="Adagio_Slab" pitchFamily="50" charset="-18"/>
              </a:rPr>
              <a:t>reactivated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pl-PL" sz="1600" dirty="0" err="1" smtClean="0">
                <a:latin typeface="Adagio_Slab" pitchFamily="50" charset="-18"/>
              </a:rPr>
              <a:t>after</a:t>
            </a:r>
            <a:r>
              <a:rPr lang="pl-PL" sz="1600" dirty="0" smtClean="0">
                <a:latin typeface="Adagio_Slab" pitchFamily="50" charset="-18"/>
              </a:rPr>
              <a:t> The World War II</a:t>
            </a:r>
          </a:p>
          <a:p>
            <a:endParaRPr lang="pl-PL" sz="1600" dirty="0">
              <a:latin typeface="Adagio_Slab" pitchFamily="50" charset="-18"/>
            </a:endParaRPr>
          </a:p>
          <a:p>
            <a:r>
              <a:rPr lang="pl-PL" b="1" dirty="0" smtClean="0">
                <a:latin typeface="Adagio_Slab" pitchFamily="50" charset="-18"/>
              </a:rPr>
              <a:t>1951</a:t>
            </a:r>
            <a:r>
              <a:rPr lang="pl-PL" dirty="0">
                <a:latin typeface="Adagio_Slab" pitchFamily="50" charset="-18"/>
              </a:rPr>
              <a:t> </a:t>
            </a:r>
            <a:r>
              <a:rPr lang="pl-PL" dirty="0" smtClean="0">
                <a:latin typeface="Adagio_Slab" pitchFamily="50" charset="-18"/>
              </a:rPr>
              <a:t>–</a:t>
            </a:r>
            <a:r>
              <a:rPr lang="pl-PL" sz="1600" dirty="0" smtClean="0">
                <a:latin typeface="Adagio_Slab" pitchFamily="50" charset="-18"/>
              </a:rPr>
              <a:t> </a:t>
            </a:r>
            <a:r>
              <a:rPr lang="en-US" sz="1600" dirty="0">
                <a:latin typeface="Adagio_Slab" pitchFamily="50" charset="-18"/>
              </a:rPr>
              <a:t>The Faculty of Communication </a:t>
            </a:r>
            <a:r>
              <a:rPr lang="pl-PL" sz="1600" dirty="0" err="1" smtClean="0">
                <a:latin typeface="Adagio_Slab" pitchFamily="50" charset="-18"/>
              </a:rPr>
              <a:t>wa</a:t>
            </a:r>
            <a:r>
              <a:rPr lang="en-US" sz="1600" dirty="0" smtClean="0">
                <a:latin typeface="Adagio_Slab" pitchFamily="50" charset="-18"/>
              </a:rPr>
              <a:t>s </a:t>
            </a:r>
            <a:r>
              <a:rPr lang="en-US" sz="1600" dirty="0">
                <a:latin typeface="Adagio_Slab" pitchFamily="50" charset="-18"/>
              </a:rPr>
              <a:t>separated from the Faculty of </a:t>
            </a:r>
            <a:r>
              <a:rPr lang="en-US" sz="1600" dirty="0" smtClean="0">
                <a:latin typeface="Adagio_Slab" pitchFamily="50" charset="-18"/>
              </a:rPr>
              <a:t>Electrics</a:t>
            </a:r>
            <a:r>
              <a:rPr lang="pl-PL" sz="1600" dirty="0" smtClean="0">
                <a:latin typeface="Adagio_Slab" pitchFamily="50" charset="-18"/>
              </a:rPr>
              <a:t>. It was the </a:t>
            </a:r>
            <a:r>
              <a:rPr lang="pl-PL" sz="1600" dirty="0" err="1" smtClean="0">
                <a:latin typeface="Adagio_Slab" pitchFamily="50" charset="-18"/>
              </a:rPr>
              <a:t>beginning</a:t>
            </a:r>
            <a:r>
              <a:rPr lang="pl-PL" sz="1600" dirty="0" smtClean="0">
                <a:latin typeface="Adagio_Slab" pitchFamily="50" charset="-18"/>
              </a:rPr>
              <a:t> of the </a:t>
            </a:r>
            <a:r>
              <a:rPr lang="pl-PL" sz="1600" dirty="0" err="1" smtClean="0">
                <a:latin typeface="Adagio_Slab" pitchFamily="50" charset="-18"/>
              </a:rPr>
              <a:t>Faculty</a:t>
            </a:r>
            <a:r>
              <a:rPr lang="pl-PL" sz="1600" dirty="0" smtClean="0">
                <a:latin typeface="Adagio_Slab" pitchFamily="50" charset="-18"/>
              </a:rPr>
              <a:t> of Electronics and Information </a:t>
            </a:r>
            <a:r>
              <a:rPr lang="pl-PL" sz="1400" dirty="0" smtClean="0">
                <a:latin typeface="Adagio_Slab" pitchFamily="50" charset="-18"/>
              </a:rPr>
              <a:t>Technology</a:t>
            </a:r>
            <a:endParaRPr lang="pl-PL" sz="1600" dirty="0" smtClean="0">
              <a:latin typeface="Adagio_Slab" pitchFamily="50" charset="-18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23333" y="6011333"/>
            <a:ext cx="2091267" cy="618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" y="5804410"/>
            <a:ext cx="3098800" cy="936244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 rot="16200000">
            <a:off x="5990164" y="-4917735"/>
            <a:ext cx="211667" cy="12191999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 rot="16200000">
            <a:off x="5990166" y="-754017"/>
            <a:ext cx="211667" cy="12192002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599495" y="169538"/>
            <a:ext cx="10993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latin typeface="Adagio_Slab Medium" pitchFamily="50" charset="-18"/>
              </a:rPr>
              <a:t>WARSAW UNIVERSITY OF TECHNOLOGY – THE HISTORY</a:t>
            </a:r>
            <a:endParaRPr lang="pl-PL" sz="3200" dirty="0">
              <a:latin typeface="Adagio_Slab Medium" pitchFamily="50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100"/>
            <a:ext cx="7033189" cy="395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87302340"/>
              </p:ext>
            </p:extLst>
          </p:nvPr>
        </p:nvGraphicFramePr>
        <p:xfrm>
          <a:off x="3770362" y="727456"/>
          <a:ext cx="8040638" cy="5341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PoleTekstowe 6"/>
          <p:cNvSpPr txBox="1"/>
          <p:nvPr/>
        </p:nvSpPr>
        <p:spPr>
          <a:xfrm>
            <a:off x="626533" y="159279"/>
            <a:ext cx="10490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solidFill>
                  <a:srgbClr val="3C3C4C"/>
                </a:solidFill>
                <a:latin typeface="Adagio_Slab Medium" charset="0"/>
                <a:ea typeface="Adagio_Slab Medium" charset="0"/>
                <a:cs typeface="Adagio_Slab Medium" charset="0"/>
              </a:rPr>
              <a:t>WARSAW UNIVERSITY OF TECHNOLOGY - STATISTICS</a:t>
            </a:r>
            <a:endParaRPr lang="pl-PL" sz="3200" dirty="0">
              <a:solidFill>
                <a:srgbClr val="3C3C4C"/>
              </a:solidFill>
              <a:latin typeface="Adagio_Slab Medium" charset="0"/>
              <a:ea typeface="Adagio_Slab Medium" charset="0"/>
              <a:cs typeface="Adagio_Slab Medium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5474611" y="3198167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dagio_Slab Medium" pitchFamily="50" charset="-18"/>
              </a:rPr>
              <a:t>19 </a:t>
            </a:r>
            <a:r>
              <a:rPr lang="en-US" sz="2400" dirty="0" smtClean="0">
                <a:latin typeface="Adagio_Slab Medium" pitchFamily="50" charset="-18"/>
              </a:rPr>
              <a:t>faculties</a:t>
            </a:r>
            <a:endParaRPr lang="en-US" sz="2400" dirty="0">
              <a:latin typeface="Adagio_Slab Medium" pitchFamily="50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372742" y="4142734"/>
            <a:ext cx="2626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dagio_Slab Medium" pitchFamily="50" charset="-18"/>
              </a:rPr>
              <a:t>32 fields of </a:t>
            </a:r>
            <a:r>
              <a:rPr lang="en-US" sz="2400" dirty="0" smtClean="0">
                <a:latin typeface="Adagio_Slab Medium" pitchFamily="50" charset="-18"/>
              </a:rPr>
              <a:t>study</a:t>
            </a:r>
            <a:endParaRPr lang="pl-PL" sz="2400" dirty="0" smtClean="0">
              <a:latin typeface="Adagio_Slab Medium" pitchFamily="50" charset="-18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891392" y="5159096"/>
            <a:ext cx="6870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dagio_Slab Medium" pitchFamily="50" charset="-18"/>
              </a:rPr>
              <a:t>Cooperation with over 180 foreign </a:t>
            </a:r>
            <a:r>
              <a:rPr lang="en-US" sz="2400" dirty="0" smtClean="0">
                <a:latin typeface="Adagio_Slab Medium" pitchFamily="50" charset="-18"/>
              </a:rPr>
              <a:t>universities</a:t>
            </a:r>
            <a:endParaRPr lang="en-US" sz="24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765012" y="1177530"/>
            <a:ext cx="3233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dagio_Slab Medium" pitchFamily="50" charset="-18"/>
              </a:rPr>
              <a:t>Over</a:t>
            </a:r>
            <a:r>
              <a:rPr lang="pl-PL" sz="2400" dirty="0" smtClean="0">
                <a:latin typeface="Adagio_Slab Medium" pitchFamily="50" charset="-18"/>
              </a:rPr>
              <a:t> 36 000 </a:t>
            </a:r>
            <a:r>
              <a:rPr lang="pl-PL" sz="2400" dirty="0" err="1" smtClean="0">
                <a:latin typeface="Adagio_Slab Medium" pitchFamily="50" charset="-18"/>
              </a:rPr>
              <a:t>students</a:t>
            </a:r>
            <a:endParaRPr lang="en-US" sz="2400" dirty="0">
              <a:latin typeface="Adagio_Slab Medium" pitchFamily="50" charset="-18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89466" y="5943601"/>
            <a:ext cx="2034695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2" y="5584055"/>
            <a:ext cx="3299806" cy="99697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5327312" y="2221477"/>
            <a:ext cx="3560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dagio_Slab Medium" pitchFamily="50" charset="-18"/>
              </a:rPr>
              <a:t>2500 academic teachers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17976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23795"/>
          <a:stretch/>
        </p:blipFill>
        <p:spPr bwMode="auto">
          <a:xfrm>
            <a:off x="0" y="1246172"/>
            <a:ext cx="12192000" cy="561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ole tekstowe 1"/>
          <p:cNvSpPr txBox="1"/>
          <p:nvPr/>
        </p:nvSpPr>
        <p:spPr>
          <a:xfrm>
            <a:off x="1614233" y="781612"/>
            <a:ext cx="10577767" cy="461665"/>
          </a:xfrm>
          <a:prstGeom prst="rect">
            <a:avLst/>
          </a:prstGeom>
          <a:solidFill>
            <a:srgbClr val="C2B0B9"/>
          </a:solidFill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latin typeface="Adagio_Slab" pitchFamily="50" charset="-18"/>
              </a:rPr>
              <a:t>The </a:t>
            </a:r>
            <a:r>
              <a:rPr lang="pl-PL" sz="2400" b="1" dirty="0" err="1" smtClean="0">
                <a:latin typeface="Adagio_Slab" pitchFamily="50" charset="-18"/>
              </a:rPr>
              <a:t>Main</a:t>
            </a:r>
            <a:r>
              <a:rPr lang="pl-PL" sz="2400" b="1" dirty="0" smtClean="0">
                <a:latin typeface="Adagio_Slab" pitchFamily="50" charset="-18"/>
              </a:rPr>
              <a:t> Hall ot WUT </a:t>
            </a:r>
            <a:r>
              <a:rPr lang="pl-PL" sz="2400" b="1" dirty="0" err="1" smtClean="0">
                <a:latin typeface="Adagio_Slab" pitchFamily="50" charset="-18"/>
              </a:rPr>
              <a:t>is</a:t>
            </a:r>
            <a:r>
              <a:rPr lang="pl-PL" sz="2400" b="1" dirty="0" smtClean="0">
                <a:latin typeface="Adagio_Slab" pitchFamily="50" charset="-18"/>
              </a:rPr>
              <a:t> one of the most </a:t>
            </a:r>
            <a:r>
              <a:rPr lang="pl-PL" sz="2400" b="1" dirty="0" err="1" smtClean="0">
                <a:latin typeface="Adagio_Slab" pitchFamily="50" charset="-18"/>
              </a:rPr>
              <a:t>significant</a:t>
            </a:r>
            <a:r>
              <a:rPr lang="pl-PL" sz="2400" b="1" dirty="0" smtClean="0">
                <a:latin typeface="Adagio_Slab" pitchFamily="50" charset="-18"/>
              </a:rPr>
              <a:t> </a:t>
            </a:r>
            <a:r>
              <a:rPr lang="pl-PL" sz="2400" b="1" dirty="0" err="1" smtClean="0">
                <a:latin typeface="Adagio_Slab" pitchFamily="50" charset="-18"/>
              </a:rPr>
              <a:t>places</a:t>
            </a:r>
            <a:r>
              <a:rPr lang="pl-PL" sz="2400" b="1" dirty="0" smtClean="0">
                <a:latin typeface="Adagio_Slab" pitchFamily="50" charset="-18"/>
              </a:rPr>
              <a:t> in </a:t>
            </a:r>
            <a:r>
              <a:rPr lang="pl-PL" sz="2400" b="1" dirty="0" err="1" smtClean="0">
                <a:latin typeface="Adagio_Slab" pitchFamily="50" charset="-18"/>
              </a:rPr>
              <a:t>Warsaw</a:t>
            </a:r>
            <a:endParaRPr lang="pl-PL" sz="24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6106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97933" y="6062133"/>
            <a:ext cx="1820334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8881533" y="0"/>
            <a:ext cx="347133" cy="6858000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3389"/>
            <a:ext cx="8881532" cy="548461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82" y="146693"/>
            <a:ext cx="3745970" cy="11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1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65112028"/>
              </p:ext>
            </p:extLst>
          </p:nvPr>
        </p:nvGraphicFramePr>
        <p:xfrm>
          <a:off x="5020732" y="1093515"/>
          <a:ext cx="6900333" cy="495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PoleTekstowe 6"/>
          <p:cNvSpPr txBox="1"/>
          <p:nvPr/>
        </p:nvSpPr>
        <p:spPr>
          <a:xfrm>
            <a:off x="687304" y="146049"/>
            <a:ext cx="1200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 smtClean="0">
                <a:solidFill>
                  <a:srgbClr val="3C3C4C"/>
                </a:solidFill>
                <a:latin typeface="Adagio_Slab Medium" charset="0"/>
                <a:ea typeface="Adagio_Slab Medium" charset="0"/>
                <a:cs typeface="Adagio_Slab Medium" charset="0"/>
              </a:rPr>
              <a:t>Faculty</a:t>
            </a:r>
            <a:r>
              <a:rPr lang="pl-PL" sz="2800" dirty="0" smtClean="0">
                <a:solidFill>
                  <a:srgbClr val="3C3C4C"/>
                </a:solidFill>
                <a:latin typeface="Adagio_Slab Medium" charset="0"/>
                <a:ea typeface="Adagio_Slab Medium" charset="0"/>
                <a:cs typeface="Adagio_Slab Medium" charset="0"/>
              </a:rPr>
              <a:t> of Electronics and Information Technology in </a:t>
            </a:r>
            <a:r>
              <a:rPr lang="pl-PL" sz="2800" dirty="0" err="1" smtClean="0">
                <a:solidFill>
                  <a:srgbClr val="3C3C4C"/>
                </a:solidFill>
                <a:latin typeface="Adagio_Slab Medium" charset="0"/>
                <a:ea typeface="Adagio_Slab Medium" charset="0"/>
                <a:cs typeface="Adagio_Slab Medium" charset="0"/>
              </a:rPr>
              <a:t>numbers</a:t>
            </a:r>
            <a:r>
              <a:rPr lang="pl-PL" sz="2800" dirty="0" smtClean="0">
                <a:solidFill>
                  <a:srgbClr val="3C3C4C"/>
                </a:solidFill>
                <a:latin typeface="Adagio_Slab Medium" charset="0"/>
                <a:ea typeface="Adagio_Slab Medium" charset="0"/>
                <a:cs typeface="Adagio_Slab Medium" charset="0"/>
              </a:rPr>
              <a:t>:</a:t>
            </a:r>
            <a:endParaRPr lang="pl-PL" sz="2800" dirty="0">
              <a:solidFill>
                <a:srgbClr val="3C3C4C"/>
              </a:solidFill>
              <a:latin typeface="Adagio_Slab Medium" charset="0"/>
              <a:ea typeface="Adagio_Slab Medium" charset="0"/>
              <a:cs typeface="Adagio_Slab Medium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5812993" y="1473219"/>
            <a:ext cx="611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Adagio_Slab Medium" pitchFamily="50" charset="-18"/>
              </a:rPr>
              <a:t>O</a:t>
            </a:r>
            <a:r>
              <a:rPr lang="pl-PL" sz="2400" dirty="0" err="1" smtClean="0">
                <a:latin typeface="Adagio_Slab Medium" pitchFamily="50" charset="-18"/>
              </a:rPr>
              <a:t>ver</a:t>
            </a:r>
            <a:r>
              <a:rPr lang="pl-PL" sz="2400" dirty="0" smtClean="0">
                <a:latin typeface="Adagio_Slab Medium" pitchFamily="50" charset="-18"/>
              </a:rPr>
              <a:t> 3000 </a:t>
            </a:r>
            <a:r>
              <a:rPr lang="pl-PL" sz="2400" dirty="0" err="1" smtClean="0">
                <a:latin typeface="Adagio_Slab Medium" pitchFamily="50" charset="-18"/>
              </a:rPr>
              <a:t>students</a:t>
            </a:r>
            <a:r>
              <a:rPr lang="pl-PL" sz="2400" dirty="0" smtClean="0">
                <a:latin typeface="Adagio_Slab Medium" pitchFamily="50" charset="-18"/>
              </a:rPr>
              <a:t> and 200 </a:t>
            </a:r>
            <a:r>
              <a:rPr lang="pl-PL" sz="2400" dirty="0" err="1" smtClean="0">
                <a:latin typeface="Adagio_Slab Medium" pitchFamily="50" charset="-18"/>
              </a:rPr>
              <a:t>PhD</a:t>
            </a:r>
            <a:r>
              <a:rPr lang="pl-PL" sz="2400" dirty="0" smtClean="0">
                <a:latin typeface="Adagio_Slab Medium" pitchFamily="50" charset="-18"/>
              </a:rPr>
              <a:t> </a:t>
            </a:r>
            <a:r>
              <a:rPr lang="pl-PL" sz="2400" dirty="0" err="1" smtClean="0">
                <a:latin typeface="Adagio_Slab Medium" pitchFamily="50" charset="-18"/>
              </a:rPr>
              <a:t>students</a:t>
            </a:r>
            <a:endParaRPr lang="en-US" sz="2400" dirty="0">
              <a:latin typeface="Adagio_Slab Medium" pitchFamily="50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325228" y="2391097"/>
            <a:ext cx="4235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Adagio_Slab Medium" pitchFamily="50" charset="-18"/>
              </a:rPr>
              <a:t>O</a:t>
            </a:r>
            <a:r>
              <a:rPr lang="pl-PL" sz="2400" dirty="0" err="1" smtClean="0">
                <a:latin typeface="Adagio_Slab Medium" pitchFamily="50" charset="-18"/>
              </a:rPr>
              <a:t>ver</a:t>
            </a:r>
            <a:r>
              <a:rPr lang="pl-PL" sz="2400" dirty="0" smtClean="0">
                <a:latin typeface="Adagio_Slab Medium" pitchFamily="50" charset="-18"/>
              </a:rPr>
              <a:t> 300 </a:t>
            </a:r>
            <a:r>
              <a:rPr lang="pl-PL" sz="2400" dirty="0" err="1" smtClean="0">
                <a:latin typeface="Adagio_Slab Medium" pitchFamily="50" charset="-18"/>
              </a:rPr>
              <a:t>academic</a:t>
            </a:r>
            <a:r>
              <a:rPr lang="pl-PL" sz="2400" dirty="0" smtClean="0">
                <a:latin typeface="Adagio_Slab Medium" pitchFamily="50" charset="-18"/>
              </a:rPr>
              <a:t> </a:t>
            </a:r>
            <a:r>
              <a:rPr lang="pl-PL" sz="2400" dirty="0" err="1" smtClean="0">
                <a:latin typeface="Adagio_Slab Medium" pitchFamily="50" charset="-18"/>
              </a:rPr>
              <a:t>teachers</a:t>
            </a:r>
            <a:r>
              <a:rPr lang="pl-PL" sz="2400" dirty="0" smtClean="0">
                <a:latin typeface="Adagio_Slab Medium" pitchFamily="50" charset="-18"/>
              </a:rPr>
              <a:t> 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871632" y="5233885"/>
            <a:ext cx="2424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Adagio_Slab Medium" pitchFamily="50" charset="-18"/>
              </a:rPr>
              <a:t>50 laboratories</a:t>
            </a:r>
            <a:endParaRPr lang="en-US" sz="2400" dirty="0">
              <a:latin typeface="Adagio_Slab Medium" pitchFamily="50" charset="-18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89466" y="5943601"/>
            <a:ext cx="2034695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2" y="5584055"/>
            <a:ext cx="3299806" cy="996974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8" y="2104209"/>
            <a:ext cx="5262934" cy="29604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342913" y="4268165"/>
            <a:ext cx="1879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Adagio_Slab Medium" pitchFamily="50" charset="-18"/>
              </a:rPr>
              <a:t>400 </a:t>
            </a:r>
            <a:r>
              <a:rPr lang="pl-PL" sz="2400" dirty="0" err="1" smtClean="0">
                <a:latin typeface="Adagio_Slab Medium" pitchFamily="50" charset="-18"/>
              </a:rPr>
              <a:t>courses</a:t>
            </a:r>
            <a:endParaRPr lang="pl-PL" sz="2400" dirty="0">
              <a:latin typeface="Adagio_Slab Medium" pitchFamily="50" charset="-18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6570133" y="3353576"/>
            <a:ext cx="1803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Adagio_Slab Medium" pitchFamily="50" charset="-18"/>
              </a:rPr>
              <a:t>6 </a:t>
            </a:r>
            <a:r>
              <a:rPr lang="pl-PL" sz="2400" dirty="0" err="1" smtClean="0">
                <a:latin typeface="Adagio_Slab Medium" pitchFamily="50" charset="-18"/>
              </a:rPr>
              <a:t>institutes</a:t>
            </a:r>
            <a:endParaRPr lang="pl-PL" sz="2400" dirty="0">
              <a:latin typeface="Adagio_Slab Medium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332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0" y="331201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3400" dirty="0">
                <a:solidFill>
                  <a:prstClr val="black"/>
                </a:solidFill>
                <a:latin typeface="Adagio_Slab Medium" pitchFamily="50" charset="-18"/>
              </a:rPr>
              <a:t>STUDIES IN ENGLISH</a:t>
            </a:r>
          </a:p>
        </p:txBody>
      </p:sp>
      <p:sp>
        <p:nvSpPr>
          <p:cNvPr id="9" name="Prostokąt 8"/>
          <p:cNvSpPr/>
          <p:nvPr/>
        </p:nvSpPr>
        <p:spPr>
          <a:xfrm>
            <a:off x="80946" y="1184176"/>
            <a:ext cx="12048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The </a:t>
            </a:r>
            <a:r>
              <a:rPr lang="en-US" sz="2400" dirty="0">
                <a:solidFill>
                  <a:prstClr val="black"/>
                </a:solidFill>
                <a:latin typeface="Adagio_Slab" pitchFamily="50" charset="-18"/>
              </a:rPr>
              <a:t>Faculty of Electronics and Information Technology 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offers </a:t>
            </a:r>
            <a:endParaRPr lang="pl-PL" sz="2400" dirty="0" smtClean="0">
              <a:solidFill>
                <a:prstClr val="black"/>
              </a:solidFill>
              <a:latin typeface="Adagio_Slab" pitchFamily="50" charset="-1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 </a:t>
            </a:r>
            <a:r>
              <a:rPr lang="pl-PL" sz="2400" dirty="0" err="1" smtClean="0">
                <a:solidFill>
                  <a:prstClr val="black"/>
                </a:solidFill>
                <a:latin typeface="Adagio_Slab" pitchFamily="50" charset="-18"/>
              </a:rPr>
              <a:t>full-time</a:t>
            </a: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undergraduate </a:t>
            </a:r>
            <a:r>
              <a:rPr lang="en-US" sz="2400" dirty="0">
                <a:solidFill>
                  <a:prstClr val="black"/>
                </a:solidFill>
                <a:latin typeface="Adagio_Slab" pitchFamily="50" charset="-18"/>
              </a:rPr>
              <a:t>and 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graduate</a:t>
            </a: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  <a:latin typeface="Adagio_Slab" pitchFamily="50" charset="-18"/>
              </a:rPr>
              <a:t>studies</a:t>
            </a:r>
            <a:r>
              <a:rPr lang="pl-PL" sz="2400" b="1" dirty="0" smtClean="0">
                <a:solidFill>
                  <a:prstClr val="black"/>
                </a:solidFill>
                <a:latin typeface="Adagio_Slab" pitchFamily="50" charset="-18"/>
              </a:rPr>
              <a:t> in English</a:t>
            </a:r>
            <a:endParaRPr lang="en-US" sz="2400" b="1" dirty="0">
              <a:solidFill>
                <a:prstClr val="white"/>
              </a:solidFill>
              <a:latin typeface="Adagio_Slab" pitchFamily="50" charset="-18"/>
            </a:endParaRPr>
          </a:p>
        </p:txBody>
      </p:sp>
      <p:pic>
        <p:nvPicPr>
          <p:cNvPr id="1027" name="Picture 3" descr="F:\DCIM\103D3200\DSC_05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665"/>
          <a:stretch/>
        </p:blipFill>
        <p:spPr bwMode="auto">
          <a:xfrm flipH="1">
            <a:off x="-6785" y="2197467"/>
            <a:ext cx="12224124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0" y="2204864"/>
            <a:ext cx="4367808" cy="4653136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" y="2739113"/>
            <a:ext cx="3970866" cy="2677656"/>
          </a:xfrm>
          <a:prstGeom prst="rect">
            <a:avLst/>
          </a:prstGeom>
          <a:solidFill>
            <a:srgbClr val="C2B0B9">
              <a:alpha val="8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dagio_Slab" pitchFamily="50" charset="-18"/>
              </a:rPr>
              <a:t>The </a:t>
            </a:r>
            <a:r>
              <a:rPr lang="en-US" sz="2400" b="1" dirty="0">
                <a:solidFill>
                  <a:schemeClr val="bg1"/>
                </a:solidFill>
                <a:latin typeface="Adagio_Slab" pitchFamily="50" charset="-18"/>
              </a:rPr>
              <a:t>area of study </a:t>
            </a:r>
            <a:r>
              <a:rPr lang="en-US" sz="2400" b="1" dirty="0" smtClean="0">
                <a:solidFill>
                  <a:schemeClr val="bg1"/>
                </a:solidFill>
                <a:latin typeface="Adagio_Slab" pitchFamily="50" charset="-18"/>
              </a:rPr>
              <a:t>encompasses</a:t>
            </a:r>
            <a:r>
              <a:rPr lang="pl-PL" sz="2400" b="1" dirty="0" smtClean="0">
                <a:solidFill>
                  <a:schemeClr val="bg1"/>
                </a:solidFill>
                <a:latin typeface="Adagio_Slab" pitchFamily="50" charset="-18"/>
              </a:rPr>
              <a:t>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2400" b="1" i="1" dirty="0" err="1" smtClean="0">
                <a:latin typeface="Adagio_Slab" pitchFamily="50" charset="-18"/>
              </a:rPr>
              <a:t>Computer</a:t>
            </a:r>
            <a:r>
              <a:rPr lang="pl-PL" sz="2400" b="1" i="1" dirty="0" smtClean="0">
                <a:latin typeface="Adagio_Slab" pitchFamily="50" charset="-18"/>
              </a:rPr>
              <a:t> Science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2400" b="1" i="1" dirty="0" err="1" smtClean="0">
                <a:latin typeface="Adagio_Slab" pitchFamily="50" charset="-18"/>
              </a:rPr>
              <a:t>Telecommunications</a:t>
            </a:r>
            <a:endParaRPr lang="pl-PL" sz="2400" b="1" dirty="0" smtClean="0">
              <a:latin typeface="Adagio_Slab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2400" b="1" dirty="0">
                <a:solidFill>
                  <a:schemeClr val="bg1"/>
                </a:solidFill>
                <a:latin typeface="Adagio_Slab" pitchFamily="50" charset="-18"/>
              </a:rPr>
              <a:t>l</a:t>
            </a:r>
            <a:r>
              <a:rPr lang="en-US" sz="2400" b="1" dirty="0" err="1" smtClean="0">
                <a:solidFill>
                  <a:schemeClr val="bg1"/>
                </a:solidFill>
                <a:latin typeface="Adagio_Slab" pitchFamily="50" charset="-18"/>
              </a:rPr>
              <a:t>eading</a:t>
            </a:r>
            <a:r>
              <a:rPr lang="en-US" sz="2400" b="1" dirty="0" smtClean="0">
                <a:solidFill>
                  <a:schemeClr val="bg1"/>
                </a:solidFill>
                <a:latin typeface="Adagio_Slab" pitchFamily="50" charset="-18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dagio_Slab" pitchFamily="50" charset="-18"/>
              </a:rPr>
              <a:t>to: </a:t>
            </a:r>
            <a:endParaRPr lang="pl-PL" sz="2400" b="1" dirty="0" smtClean="0">
              <a:solidFill>
                <a:schemeClr val="bg1"/>
              </a:solidFill>
              <a:latin typeface="Adagio_Slab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Adagio_Slab" pitchFamily="50" charset="-18"/>
              </a:rPr>
              <a:t>B.Sc</a:t>
            </a:r>
            <a:r>
              <a:rPr lang="en-US" sz="2400" b="1" dirty="0">
                <a:latin typeface="Adagio_Slab" pitchFamily="50" charset="-18"/>
              </a:rPr>
              <a:t>. Degree, </a:t>
            </a:r>
            <a:endParaRPr lang="pl-PL" sz="2400" b="1" dirty="0" smtClean="0">
              <a:latin typeface="Adagio_Slab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Adagio_Slab" pitchFamily="50" charset="-18"/>
              </a:rPr>
              <a:t>M.Sc</a:t>
            </a:r>
            <a:r>
              <a:rPr lang="en-US" sz="2400" b="1" dirty="0">
                <a:latin typeface="Adagio_Slab" pitchFamily="50" charset="-18"/>
              </a:rPr>
              <a:t>. </a:t>
            </a:r>
            <a:r>
              <a:rPr lang="en-US" sz="2400" b="1" dirty="0" smtClean="0">
                <a:latin typeface="Adagio_Slab" pitchFamily="50" charset="-18"/>
              </a:rPr>
              <a:t>Degree</a:t>
            </a:r>
            <a:endParaRPr lang="pl-PL" sz="2400" b="1" dirty="0" smtClean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6466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527728"/>
            <a:ext cx="12192000" cy="505206"/>
          </a:xfrm>
          <a:solidFill>
            <a:srgbClr val="C2B0B9"/>
          </a:solidFill>
        </p:spPr>
        <p:txBody>
          <a:bodyPr>
            <a:noAutofit/>
          </a:bodyPr>
          <a:lstStyle/>
          <a:p>
            <a:pPr algn="ctr"/>
            <a:r>
              <a:rPr lang="pl-PL" sz="3400" dirty="0" smtClean="0">
                <a:latin typeface="Adagio_Slab Medium" pitchFamily="50" charset="-18"/>
                <a:cs typeface="Times New Roman" panose="02020603050405020304" pitchFamily="18" charset="0"/>
              </a:rPr>
              <a:t>PH.D. STUDIES IN ENGLISH</a:t>
            </a:r>
            <a:endParaRPr lang="pl-PL" sz="3400" dirty="0">
              <a:latin typeface="Adagio_Slab Medium" pitchFamily="50" charset="-18"/>
              <a:cs typeface="Times New Roman" panose="02020603050405020304" pitchFamily="18" charset="0"/>
            </a:endParaRPr>
          </a:p>
        </p:txBody>
      </p:sp>
      <p:pic>
        <p:nvPicPr>
          <p:cNvPr id="5" name="Picture 5" descr="C:\Users\marbatowska\Desktop\OLD\Inauguracja 2017-2018\DSC_1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641" y="1765865"/>
            <a:ext cx="7812359" cy="509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0" y="1765867"/>
            <a:ext cx="7444381" cy="5092132"/>
          </a:xfrm>
          <a:prstGeom prst="rect">
            <a:avLst/>
          </a:prstGeom>
          <a:solidFill>
            <a:srgbClr val="C2B0B9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 smtClean="0">
              <a:latin typeface="Adagio_Slab Medium" pitchFamily="50" charset="-18"/>
            </a:endParaRPr>
          </a:p>
          <a:p>
            <a:endParaRPr lang="pl-PL" dirty="0">
              <a:latin typeface="Adagio_Slab Medium" pitchFamily="50" charset="-18"/>
            </a:endParaRPr>
          </a:p>
          <a:p>
            <a:endParaRPr lang="pl-PL" dirty="0" smtClean="0">
              <a:latin typeface="Adagio_Slab Medium" pitchFamily="50" charset="-18"/>
            </a:endParaRPr>
          </a:p>
          <a:p>
            <a:endParaRPr lang="pl-PL" dirty="0">
              <a:latin typeface="Adagio_Slab Medium" pitchFamily="50" charset="-18"/>
            </a:endParaRPr>
          </a:p>
          <a:p>
            <a:endParaRPr lang="pl-PL" dirty="0" smtClean="0">
              <a:latin typeface="Adagio_Slab Medium" pitchFamily="50" charset="-18"/>
            </a:endParaRPr>
          </a:p>
          <a:p>
            <a:r>
              <a:rPr lang="pl-PL" sz="2600" dirty="0" smtClean="0">
                <a:solidFill>
                  <a:schemeClr val="tx1"/>
                </a:solidFill>
                <a:latin typeface="Adagio_Slab Medium" pitchFamily="50" charset="-18"/>
              </a:rPr>
              <a:t>The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Faculty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of Electronics and Information Technology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offers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full-time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and part-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time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doctoral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programmes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leading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to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Ph.D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.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degree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in the </a:t>
            </a:r>
            <a:r>
              <a:rPr lang="pl-PL" sz="2600" dirty="0" err="1">
                <a:solidFill>
                  <a:schemeClr val="tx1"/>
                </a:solidFill>
                <a:latin typeface="Adagio_Slab Medium" pitchFamily="50" charset="-18"/>
              </a:rPr>
              <a:t>area</a:t>
            </a:r>
            <a:r>
              <a:rPr lang="pl-PL" sz="2600" dirty="0">
                <a:solidFill>
                  <a:schemeClr val="tx1"/>
                </a:solidFill>
                <a:latin typeface="Adagio_Slab Medium" pitchFamily="50" charset="-18"/>
              </a:rPr>
              <a:t> of</a:t>
            </a:r>
            <a:r>
              <a:rPr lang="pl-PL" sz="2600" dirty="0" smtClean="0">
                <a:solidFill>
                  <a:schemeClr val="tx1"/>
                </a:solidFill>
                <a:latin typeface="Adagio_Slab Medium" pitchFamily="50" charset="-18"/>
              </a:rPr>
              <a:t>:</a:t>
            </a:r>
          </a:p>
          <a:p>
            <a:endParaRPr lang="pl-PL" sz="2400" dirty="0">
              <a:solidFill>
                <a:schemeClr val="tx1"/>
              </a:solidFill>
              <a:latin typeface="Adagio_Slab Medium" pitchFamily="50" charset="-18"/>
            </a:endParaRPr>
          </a:p>
          <a:p>
            <a:pPr marL="457200" indent="-457200">
              <a:buAutoNum type="arabicPeriod"/>
            </a:pPr>
            <a:r>
              <a:rPr lang="pl-PL" sz="2400" i="1" dirty="0">
                <a:solidFill>
                  <a:schemeClr val="tx1"/>
                </a:solidFill>
                <a:latin typeface="Adagio_Slab" pitchFamily="50" charset="-18"/>
              </a:rPr>
              <a:t>Automatic Control</a:t>
            </a:r>
          </a:p>
          <a:p>
            <a:pPr marL="457200" indent="-457200">
              <a:buAutoNum type="arabicPeriod"/>
            </a:pPr>
            <a:r>
              <a:rPr lang="pl-PL" sz="2400" i="1" dirty="0" err="1">
                <a:solidFill>
                  <a:schemeClr val="tx1"/>
                </a:solidFill>
                <a:latin typeface="Adagio_Slab" pitchFamily="50" charset="-18"/>
              </a:rPr>
              <a:t>Computer</a:t>
            </a:r>
            <a:r>
              <a:rPr lang="pl-PL" sz="2400" i="1" dirty="0">
                <a:solidFill>
                  <a:schemeClr val="tx1"/>
                </a:solidFill>
                <a:latin typeface="Adagio_Slab" pitchFamily="50" charset="-18"/>
              </a:rPr>
              <a:t> Science</a:t>
            </a:r>
          </a:p>
          <a:p>
            <a:pPr marL="457200" indent="-457200">
              <a:buAutoNum type="arabicPeriod"/>
            </a:pPr>
            <a:r>
              <a:rPr lang="pl-PL" sz="2400" i="1" dirty="0">
                <a:solidFill>
                  <a:schemeClr val="tx1"/>
                </a:solidFill>
                <a:latin typeface="Adagio_Slab" pitchFamily="50" charset="-18"/>
              </a:rPr>
              <a:t>Electronics</a:t>
            </a:r>
          </a:p>
          <a:p>
            <a:pPr marL="457200" indent="-457200">
              <a:buAutoNum type="arabicPeriod"/>
            </a:pPr>
            <a:r>
              <a:rPr lang="pl-PL" sz="2400" i="1" dirty="0" err="1">
                <a:solidFill>
                  <a:schemeClr val="tx1"/>
                </a:solidFill>
                <a:latin typeface="Adagio_Slab" pitchFamily="50" charset="-18"/>
              </a:rPr>
              <a:t>Telecommunications</a:t>
            </a:r>
            <a:endParaRPr lang="pl-PL" sz="2400" i="1" dirty="0">
              <a:solidFill>
                <a:schemeClr val="tx1"/>
              </a:solidFill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636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84400"/>
            <a:ext cx="6115694" cy="467359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35" y="889000"/>
            <a:ext cx="4174065" cy="313054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93" y="3570817"/>
            <a:ext cx="4382911" cy="3287183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0" y="203200"/>
            <a:ext cx="12192000" cy="685800"/>
          </a:xfrm>
          <a:prstGeom prst="rect">
            <a:avLst/>
          </a:prstGeom>
          <a:solidFill>
            <a:srgbClr val="B4A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400" dirty="0" smtClean="0">
                <a:solidFill>
                  <a:schemeClr val="tx1"/>
                </a:solidFill>
                <a:latin typeface="Adagio_Slab Medium" pitchFamily="50" charset="-18"/>
              </a:rPr>
              <a:t>SUMMER SCHOOL OFFER</a:t>
            </a:r>
            <a:endParaRPr lang="pl-PL" sz="3400" dirty="0">
              <a:solidFill>
                <a:schemeClr val="tx1"/>
              </a:solidFill>
              <a:latin typeface="Adagio_Slab Medium" pitchFamily="50" charset="-18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-1" y="1714500"/>
            <a:ext cx="6115693" cy="482600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dirty="0" err="1" smtClean="0">
                <a:solidFill>
                  <a:schemeClr val="tx1"/>
                </a:solidFill>
                <a:latin typeface="Adagio_Slab SemiBold" pitchFamily="50" charset="-18"/>
              </a:rPr>
              <a:t>Topics</a:t>
            </a:r>
            <a:r>
              <a:rPr lang="pl-PL" sz="3200" dirty="0" smtClean="0">
                <a:solidFill>
                  <a:schemeClr val="tx1"/>
                </a:solidFill>
                <a:latin typeface="Adagio_Slab SemiBold" pitchFamily="50" charset="-18"/>
              </a:rPr>
              <a:t>:</a:t>
            </a:r>
            <a:endParaRPr lang="pl-PL" sz="3200" dirty="0">
              <a:solidFill>
                <a:schemeClr val="tx1"/>
              </a:solidFill>
              <a:latin typeface="Adagio_Slab SemiBold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0526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0" y="331201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3400" b="1" dirty="0" smtClean="0">
                <a:solidFill>
                  <a:prstClr val="black"/>
                </a:solidFill>
                <a:latin typeface="Adagio_Slab Medium" pitchFamily="50" charset="-18"/>
              </a:rPr>
              <a:t>E-LEARNING IN POLISH</a:t>
            </a:r>
            <a:endParaRPr lang="pl-PL" sz="3400" b="1" dirty="0">
              <a:solidFill>
                <a:prstClr val="black"/>
              </a:solidFill>
              <a:latin typeface="Adagio_Slab Medium" pitchFamily="50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39"/>
          <a:stretch/>
        </p:blipFill>
        <p:spPr>
          <a:xfrm>
            <a:off x="0" y="2204865"/>
            <a:ext cx="12192000" cy="4653136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0" y="117571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dagio_Slab" pitchFamily="50" charset="-18"/>
              </a:rPr>
              <a:t>We offer </a:t>
            </a:r>
            <a:r>
              <a:rPr lang="en-US" sz="2400" b="1" dirty="0">
                <a:latin typeface="Adagio_Slab" pitchFamily="50" charset="-18"/>
              </a:rPr>
              <a:t>Distance </a:t>
            </a:r>
            <a:r>
              <a:rPr lang="en-US" sz="2400" b="1" dirty="0" smtClean="0">
                <a:latin typeface="Adagio_Slab" pitchFamily="50" charset="-18"/>
              </a:rPr>
              <a:t>Learning</a:t>
            </a:r>
            <a:r>
              <a:rPr lang="pl-PL" sz="2400" b="1" dirty="0" smtClean="0">
                <a:latin typeface="Adagio_Slab" pitchFamily="50" charset="-18"/>
              </a:rPr>
              <a:t> in </a:t>
            </a:r>
            <a:r>
              <a:rPr lang="pl-PL" sz="2400" b="1" dirty="0" err="1" smtClean="0">
                <a:latin typeface="Adagio_Slab" pitchFamily="50" charset="-18"/>
              </a:rPr>
              <a:t>Polish</a:t>
            </a:r>
            <a:r>
              <a:rPr lang="en-US" sz="2400" b="1" dirty="0" smtClean="0">
                <a:latin typeface="Adagio_Slab" pitchFamily="50" charset="-18"/>
              </a:rPr>
              <a:t> </a:t>
            </a:r>
            <a:r>
              <a:rPr lang="en-US" sz="2400" dirty="0">
                <a:latin typeface="Adagio_Slab" pitchFamily="50" charset="-18"/>
              </a:rPr>
              <a:t>in cooperation with the </a:t>
            </a:r>
            <a:endParaRPr lang="pl-PL" sz="2400" dirty="0" smtClean="0">
              <a:latin typeface="Adagio_Slab" pitchFamily="50" charset="-1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Adagio_Slab" pitchFamily="50" charset="-18"/>
              </a:rPr>
              <a:t>Center </a:t>
            </a:r>
            <a:r>
              <a:rPr lang="en-US" sz="2400" b="1" dirty="0">
                <a:latin typeface="Adagio_Slab" pitchFamily="50" charset="-18"/>
              </a:rPr>
              <a:t>for Open Education – OKNO </a:t>
            </a:r>
          </a:p>
        </p:txBody>
      </p:sp>
      <p:sp>
        <p:nvSpPr>
          <p:cNvPr id="7" name="Prostokąt 6"/>
          <p:cNvSpPr/>
          <p:nvPr/>
        </p:nvSpPr>
        <p:spPr>
          <a:xfrm>
            <a:off x="0" y="2204864"/>
            <a:ext cx="5311643" cy="4653136"/>
          </a:xfrm>
          <a:prstGeom prst="rect">
            <a:avLst/>
          </a:prstGeom>
          <a:solidFill>
            <a:srgbClr val="C2B0B9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2348881"/>
            <a:ext cx="531164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2400" dirty="0">
                <a:latin typeface="Arial"/>
              </a:rPr>
              <a:t> </a:t>
            </a:r>
            <a:r>
              <a:rPr lang="pl-PL" sz="2400" dirty="0" smtClean="0">
                <a:latin typeface="Arial"/>
              </a:rPr>
              <a:t>   </a:t>
            </a:r>
            <a:r>
              <a:rPr lang="en-US" sz="2400" dirty="0" smtClean="0">
                <a:latin typeface="Adagio_Slab Medium" pitchFamily="50" charset="-18"/>
              </a:rPr>
              <a:t>The </a:t>
            </a:r>
            <a:r>
              <a:rPr lang="en-US" sz="2400" dirty="0">
                <a:latin typeface="Adagio_Slab Medium" pitchFamily="50" charset="-18"/>
              </a:rPr>
              <a:t>program of study leading </a:t>
            </a:r>
            <a:endParaRPr lang="pl-PL" sz="2400" dirty="0" smtClean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dagio_Slab Medium" pitchFamily="50" charset="-18"/>
              </a:rPr>
              <a:t>to </a:t>
            </a:r>
            <a:r>
              <a:rPr lang="en-US" sz="2400" dirty="0">
                <a:latin typeface="Adagio_Slab Medium" pitchFamily="50" charset="-18"/>
              </a:rPr>
              <a:t>the B.Sc. Degree (undergraduate</a:t>
            </a:r>
            <a:r>
              <a:rPr lang="en-US" sz="2400" dirty="0" smtClean="0">
                <a:latin typeface="Adagio_Slab Medium" pitchFamily="50" charset="-18"/>
              </a:rPr>
              <a:t>)</a:t>
            </a:r>
            <a:r>
              <a:rPr lang="pl-PL" sz="2400" dirty="0" smtClean="0">
                <a:latin typeface="Adagio_Slab Medium" pitchFamily="50" charset="-18"/>
              </a:rPr>
              <a:t>,</a:t>
            </a:r>
            <a:r>
              <a:rPr lang="en-US" sz="2400" dirty="0" smtClean="0">
                <a:latin typeface="Adagio_Slab Medium" pitchFamily="50" charset="-18"/>
              </a:rPr>
              <a:t> </a:t>
            </a:r>
            <a:endParaRPr lang="pl-PL" sz="2400" dirty="0" smtClean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dagio_Slab Medium" pitchFamily="50" charset="-18"/>
              </a:rPr>
              <a:t>a </a:t>
            </a:r>
            <a:r>
              <a:rPr lang="en-US" sz="2400" dirty="0">
                <a:latin typeface="Adagio_Slab Medium" pitchFamily="50" charset="-18"/>
              </a:rPr>
              <a:t>four-year program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Adagio_Slab Medium" pitchFamily="50" charset="-18"/>
              </a:rPr>
              <a:t>major: Electronics and Telecommunications</a:t>
            </a:r>
            <a:r>
              <a:rPr lang="en-US" sz="2400" dirty="0">
                <a:latin typeface="Adagio_Slab Medium" pitchFamily="50" charset="-18"/>
              </a:rPr>
              <a:t/>
            </a:r>
            <a:br>
              <a:rPr lang="en-US" sz="2400" dirty="0">
                <a:latin typeface="Adagio_Slab Medium" pitchFamily="50" charset="-18"/>
              </a:rPr>
            </a:br>
            <a:endParaRPr lang="en-US" sz="2400" dirty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dagio_Slab Medium" pitchFamily="50" charset="-18"/>
              </a:rPr>
              <a:t>   </a:t>
            </a:r>
            <a:r>
              <a:rPr lang="en-US" sz="2400" dirty="0" smtClean="0">
                <a:latin typeface="Adagio_Slab Medium" pitchFamily="50" charset="-18"/>
              </a:rPr>
              <a:t> The </a:t>
            </a:r>
            <a:r>
              <a:rPr lang="en-US" sz="2400" dirty="0">
                <a:latin typeface="Adagio_Slab Medium" pitchFamily="50" charset="-18"/>
              </a:rPr>
              <a:t>program of study leading </a:t>
            </a:r>
            <a:endParaRPr lang="pl-PL" sz="2400" dirty="0" smtClean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dagio_Slab Medium" pitchFamily="50" charset="-18"/>
              </a:rPr>
              <a:t>to </a:t>
            </a:r>
            <a:r>
              <a:rPr lang="en-US" sz="2400" dirty="0">
                <a:latin typeface="Adagio_Slab Medium" pitchFamily="50" charset="-18"/>
              </a:rPr>
              <a:t>the M.Sc. Degree (graduate</a:t>
            </a:r>
            <a:r>
              <a:rPr lang="en-US" sz="2400" dirty="0" smtClean="0">
                <a:latin typeface="Adagio_Slab Medium" pitchFamily="50" charset="-18"/>
              </a:rPr>
              <a:t>)</a:t>
            </a:r>
            <a:r>
              <a:rPr lang="pl-PL" sz="2400" dirty="0" smtClean="0">
                <a:latin typeface="Adagio_Slab Medium" pitchFamily="50" charset="-18"/>
              </a:rPr>
              <a:t>,</a:t>
            </a:r>
            <a:r>
              <a:rPr lang="en-US" sz="2400" dirty="0" smtClean="0">
                <a:latin typeface="Adagio_Slab Medium" pitchFamily="50" charset="-18"/>
              </a:rPr>
              <a:t> </a:t>
            </a:r>
            <a:endParaRPr lang="pl-PL" sz="2400" dirty="0" smtClean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dagio_Slab Medium" pitchFamily="50" charset="-18"/>
              </a:rPr>
              <a:t>is </a:t>
            </a:r>
            <a:r>
              <a:rPr lang="pl-PL" sz="2400" dirty="0" smtClean="0">
                <a:latin typeface="Adagio_Slab Medium" pitchFamily="50" charset="-18"/>
              </a:rPr>
              <a:t>a </a:t>
            </a:r>
            <a:r>
              <a:rPr lang="en-US" sz="2400" dirty="0" smtClean="0">
                <a:latin typeface="Adagio_Slab Medium" pitchFamily="50" charset="-18"/>
              </a:rPr>
              <a:t>two-year </a:t>
            </a:r>
            <a:r>
              <a:rPr lang="en-US" sz="2400" dirty="0">
                <a:latin typeface="Adagio_Slab Medium" pitchFamily="50" charset="-18"/>
              </a:rPr>
              <a:t>program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Adagio_Slab Medium" pitchFamily="50" charset="-18"/>
              </a:rPr>
              <a:t>major: Computer Science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</a:rPr>
              <a:t>     </a:t>
            </a:r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8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488" y="4280552"/>
            <a:ext cx="5167512" cy="2577448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0" y="331201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3400" b="1" dirty="0" smtClean="0">
                <a:solidFill>
                  <a:prstClr val="black"/>
                </a:solidFill>
                <a:latin typeface="Adagio_Slab Medium" pitchFamily="50" charset="-18"/>
              </a:rPr>
              <a:t>STUDENTS RESEARCH CLUBS</a:t>
            </a:r>
            <a:endParaRPr lang="pl-PL" sz="3400" b="1" dirty="0">
              <a:solidFill>
                <a:prstClr val="black"/>
              </a:solidFill>
              <a:latin typeface="Adagio_Slab Medium" pitchFamily="50" charset="-18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-25295" y="122397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dagio_Slab Medium" pitchFamily="50" charset="-18"/>
              </a:rPr>
              <a:t>Students </a:t>
            </a:r>
            <a:r>
              <a:rPr lang="en-US" sz="2400" dirty="0">
                <a:solidFill>
                  <a:prstClr val="black"/>
                </a:solidFill>
                <a:latin typeface="Adagio_Slab Medium" pitchFamily="50" charset="-18"/>
              </a:rPr>
              <a:t>carry on research under the supervision of Faculty staff and develop their scientific interest and practical skills.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There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are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about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 20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students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research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 </a:t>
            </a:r>
            <a:r>
              <a:rPr lang="pl-PL" sz="2400" dirty="0" err="1" smtClean="0">
                <a:solidFill>
                  <a:prstClr val="black"/>
                </a:solidFill>
                <a:latin typeface="Adagio_Slab Medium" pitchFamily="50" charset="-18"/>
              </a:rPr>
              <a:t>clubs</a:t>
            </a:r>
            <a:r>
              <a:rPr lang="pl-PL" sz="2400" dirty="0" smtClean="0">
                <a:solidFill>
                  <a:prstClr val="black"/>
                </a:solidFill>
                <a:latin typeface="Adagio_Slab Medium" pitchFamily="50" charset="-18"/>
              </a:rPr>
              <a:t>. </a:t>
            </a:r>
            <a:endParaRPr lang="en-US" sz="2400" dirty="0">
              <a:solidFill>
                <a:prstClr val="black"/>
              </a:solidFill>
              <a:latin typeface="Adagio_Slab Medium" pitchFamily="50" charset="-18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5167512" cy="257744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99" y="2204864"/>
            <a:ext cx="4161536" cy="207568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66" y="4280552"/>
            <a:ext cx="5167513" cy="2577449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09" y="4782312"/>
            <a:ext cx="4161536" cy="207568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972" y="2204864"/>
            <a:ext cx="4161536" cy="2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" b="8089"/>
          <a:stretch/>
        </p:blipFill>
        <p:spPr>
          <a:xfrm>
            <a:off x="0" y="1341304"/>
            <a:ext cx="12192000" cy="5516696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0" y="87041"/>
            <a:ext cx="12192000" cy="984885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l-PL" sz="3400" dirty="0" smtClean="0">
                <a:solidFill>
                  <a:prstClr val="black"/>
                </a:solidFill>
                <a:latin typeface="Adagio_Slab Medium" pitchFamily="50" charset="-18"/>
              </a:rPr>
              <a:t>INTERNATIONAL EXCHANGE</a:t>
            </a:r>
            <a:r>
              <a:rPr lang="pl-PL" sz="2800" dirty="0">
                <a:solidFill>
                  <a:prstClr val="black"/>
                </a:solidFill>
                <a:latin typeface="Times New Roman"/>
              </a:rPr>
              <a:t/>
            </a:r>
            <a:br>
              <a:rPr lang="pl-PL" sz="2800" dirty="0">
                <a:solidFill>
                  <a:prstClr val="black"/>
                </a:solidFill>
                <a:latin typeface="Times New Roman"/>
              </a:rPr>
            </a:br>
            <a:r>
              <a:rPr lang="en-US" sz="2400" dirty="0">
                <a:solidFill>
                  <a:prstClr val="black"/>
                </a:solidFill>
                <a:latin typeface="Adagio_Slab" pitchFamily="50" charset="-18"/>
              </a:rPr>
              <a:t>from academic year 20</a:t>
            </a: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13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/201</a:t>
            </a:r>
            <a:r>
              <a:rPr lang="pl-PL" sz="2400" dirty="0">
                <a:solidFill>
                  <a:prstClr val="black"/>
                </a:solidFill>
                <a:latin typeface="Adagio_Slab" pitchFamily="50" charset="-18"/>
              </a:rPr>
              <a:t>4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Adagio_Slab" pitchFamily="50" charset="-18"/>
              </a:rPr>
              <a:t>to 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201</a:t>
            </a: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7</a:t>
            </a:r>
            <a:r>
              <a:rPr lang="en-US" sz="2400" dirty="0" smtClean="0">
                <a:solidFill>
                  <a:prstClr val="black"/>
                </a:solidFill>
                <a:latin typeface="Adagio_Slab" pitchFamily="50" charset="-18"/>
              </a:rPr>
              <a:t>/201</a:t>
            </a:r>
            <a:r>
              <a:rPr lang="pl-PL" sz="2400" dirty="0" smtClean="0">
                <a:solidFill>
                  <a:prstClr val="black"/>
                </a:solidFill>
                <a:latin typeface="Adagio_Slab" pitchFamily="50" charset="-18"/>
              </a:rPr>
              <a:t>8</a:t>
            </a:r>
            <a:endParaRPr lang="en-US" sz="2400" dirty="0">
              <a:solidFill>
                <a:prstClr val="black"/>
              </a:solidFill>
              <a:latin typeface="Adagio_Slab" pitchFamily="50" charset="-18"/>
            </a:endParaRPr>
          </a:p>
        </p:txBody>
      </p:sp>
      <p:sp>
        <p:nvSpPr>
          <p:cNvPr id="2" name="Elipsa 1"/>
          <p:cNvSpPr/>
          <p:nvPr/>
        </p:nvSpPr>
        <p:spPr>
          <a:xfrm>
            <a:off x="911424" y="6381329"/>
            <a:ext cx="480053" cy="25903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210300"/>
            <a:ext cx="5367867" cy="5370701"/>
          </a:xfrm>
          <a:prstGeom prst="rect">
            <a:avLst/>
          </a:prstGeom>
          <a:solidFill>
            <a:srgbClr val="C2B0B9">
              <a:alpha val="85098"/>
            </a:srgb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3200" b="1" dirty="0" smtClean="0">
                <a:latin typeface="Adagio_Slab Medium" pitchFamily="50" charset="-18"/>
              </a:rPr>
              <a:t>268</a:t>
            </a:r>
            <a:r>
              <a:rPr lang="en-US" sz="2800" b="1" dirty="0" smtClean="0">
                <a:latin typeface="Adagio_Slab Medium" pitchFamily="50" charset="-18"/>
              </a:rPr>
              <a:t> </a:t>
            </a:r>
            <a:r>
              <a:rPr lang="pl-PL" b="1" dirty="0" smtClean="0">
                <a:latin typeface="Adagio_Slab Medium" pitchFamily="50" charset="-18"/>
              </a:rPr>
              <a:t>of</a:t>
            </a:r>
            <a:r>
              <a:rPr lang="pl-PL" sz="2800" b="1" dirty="0" smtClean="0">
                <a:latin typeface="Adagio_Slab Medium" pitchFamily="50" charset="-18"/>
              </a:rPr>
              <a:t> </a:t>
            </a:r>
            <a:r>
              <a:rPr lang="en-US" b="1" dirty="0" smtClean="0">
                <a:latin typeface="Adagio_Slab Medium" pitchFamily="50" charset="-18"/>
                <a:cs typeface="Times New Roman" panose="02020603050405020304" pitchFamily="18" charset="0"/>
              </a:rPr>
              <a:t>our students abroad</a:t>
            </a:r>
            <a:endParaRPr lang="pl-PL" b="1" dirty="0" smtClean="0">
              <a:latin typeface="Adagio_Slab Medium" pitchFamily="50" charset="-18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l-PL" b="1" dirty="0" smtClean="0">
              <a:latin typeface="Adagio_Slab Medium" pitchFamily="50" charset="-18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3200" b="1" dirty="0" smtClean="0">
                <a:latin typeface="Adagio_Slab Medium" pitchFamily="50" charset="-18"/>
              </a:rPr>
              <a:t>546</a:t>
            </a:r>
            <a:r>
              <a:rPr lang="pl-PL" sz="2800" b="1" dirty="0" smtClean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foreign</a:t>
            </a:r>
            <a:r>
              <a:rPr lang="pl-PL" b="1" dirty="0" smtClean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students</a:t>
            </a:r>
            <a:r>
              <a:rPr lang="pl-PL" b="1" dirty="0" smtClean="0">
                <a:latin typeface="Adagio_Slab Medium" pitchFamily="50" charset="-18"/>
              </a:rPr>
              <a:t>  </a:t>
            </a:r>
            <a:r>
              <a:rPr lang="pl-PL" b="1" dirty="0" err="1" smtClean="0">
                <a:latin typeface="Adagio_Slab Medium" pitchFamily="50" charset="-18"/>
              </a:rPr>
              <a:t>at</a:t>
            </a:r>
            <a:r>
              <a:rPr lang="pl-PL" b="1" dirty="0" smtClean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our</a:t>
            </a:r>
            <a:r>
              <a:rPr lang="pl-PL" b="1" dirty="0" smtClean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Faculty</a:t>
            </a:r>
            <a:endParaRPr lang="pl-PL" b="1" dirty="0" smtClean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1600" dirty="0">
                <a:latin typeface="Adagio_Slab Medium" pitchFamily="50" charset="-18"/>
              </a:rPr>
              <a:t/>
            </a:r>
            <a:br>
              <a:rPr lang="pl-PL" sz="1600" dirty="0">
                <a:latin typeface="Adagio_Slab Medium" pitchFamily="50" charset="-18"/>
              </a:rPr>
            </a:br>
            <a:r>
              <a:rPr lang="pl-PL" sz="4000" b="1" dirty="0" smtClean="0">
                <a:latin typeface="Adagio_Slab Medium" pitchFamily="50" charset="-18"/>
              </a:rPr>
              <a:t>13</a:t>
            </a:r>
            <a:r>
              <a:rPr lang="pl-PL" sz="2800" dirty="0" smtClean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cooperation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agreements</a:t>
            </a:r>
            <a:r>
              <a:rPr lang="pl-PL" b="1" dirty="0" smtClean="0">
                <a:latin typeface="Adagio_Slab Medium" pitchFamily="50" charset="-18"/>
              </a:rPr>
              <a:t> </a:t>
            </a:r>
            <a:r>
              <a:rPr lang="pl-PL" sz="1600" b="1" dirty="0" smtClean="0">
                <a:latin typeface="Adagio_Slab Medium" pitchFamily="50" charset="-18"/>
              </a:rPr>
              <a:t>- </a:t>
            </a:r>
            <a:r>
              <a:rPr lang="pl-PL" sz="1100" b="1" dirty="0" err="1" smtClean="0">
                <a:latin typeface="Adagio_Slab Medium" pitchFamily="50" charset="-18"/>
              </a:rPr>
              <a:t>Kyungpook</a:t>
            </a:r>
            <a:r>
              <a:rPr lang="pl-PL" sz="1100" b="1" dirty="0" smtClean="0">
                <a:latin typeface="Adagio_Slab Medium" pitchFamily="50" charset="-18"/>
              </a:rPr>
              <a:t> </a:t>
            </a:r>
            <a:r>
              <a:rPr lang="pl-PL" sz="1100" b="1" dirty="0" err="1">
                <a:latin typeface="Adagio_Slab Medium" pitchFamily="50" charset="-18"/>
              </a:rPr>
              <a:t>National</a:t>
            </a:r>
            <a:r>
              <a:rPr lang="pl-PL" sz="1100" b="1" dirty="0">
                <a:latin typeface="Adagio_Slab Medium" pitchFamily="50" charset="-18"/>
              </a:rPr>
              <a:t> University (Korea); University of </a:t>
            </a:r>
            <a:r>
              <a:rPr lang="pl-PL" sz="1100" b="1" dirty="0" err="1" smtClean="0">
                <a:latin typeface="Adagio_Slab Medium" pitchFamily="50" charset="-18"/>
              </a:rPr>
              <a:t>Ulsan</a:t>
            </a:r>
            <a:r>
              <a:rPr lang="pl-PL" sz="1100" b="1" dirty="0" smtClean="0">
                <a:latin typeface="Adagio_Slab Medium" pitchFamily="50" charset="-18"/>
              </a:rPr>
              <a:t> </a:t>
            </a:r>
            <a:r>
              <a:rPr lang="pl-PL" sz="1100" b="1" dirty="0">
                <a:latin typeface="Adagio_Slab Medium" pitchFamily="50" charset="-18"/>
              </a:rPr>
              <a:t>(Korea); University of </a:t>
            </a:r>
            <a:r>
              <a:rPr lang="pl-PL" sz="1100" b="1" dirty="0" err="1">
                <a:latin typeface="Adagio_Slab Medium" pitchFamily="50" charset="-18"/>
              </a:rPr>
              <a:t>Luxembourg</a:t>
            </a:r>
            <a:r>
              <a:rPr lang="pl-PL" sz="1100" b="1" dirty="0">
                <a:latin typeface="Adagio_Slab Medium" pitchFamily="50" charset="-18"/>
              </a:rPr>
              <a:t>; University of Newcastle  (Australia); University of Western Australia; University of </a:t>
            </a:r>
            <a:r>
              <a:rPr lang="pl-PL" sz="1100" b="1" dirty="0" smtClean="0">
                <a:latin typeface="Adagio_Slab Medium" pitchFamily="50" charset="-18"/>
              </a:rPr>
              <a:t>Nottingham (UK); </a:t>
            </a:r>
            <a:r>
              <a:rPr lang="pl-PL" sz="1100" b="1" dirty="0">
                <a:latin typeface="Adagio_Slab Medium" pitchFamily="50" charset="-18"/>
              </a:rPr>
              <a:t>Bauman Technical University (Russia); </a:t>
            </a:r>
            <a:r>
              <a:rPr lang="pl-PL" sz="1100" b="1" dirty="0" err="1">
                <a:latin typeface="Adagio_Slab Medium" pitchFamily="50" charset="-18"/>
              </a:rPr>
              <a:t>Vilnius</a:t>
            </a:r>
            <a:r>
              <a:rPr lang="pl-PL" sz="1100" b="1" dirty="0">
                <a:latin typeface="Adagio_Slab Medium" pitchFamily="50" charset="-18"/>
              </a:rPr>
              <a:t> College of </a:t>
            </a:r>
            <a:r>
              <a:rPr lang="pl-PL" sz="1100" b="1" dirty="0" err="1">
                <a:latin typeface="Adagio_Slab Medium" pitchFamily="50" charset="-18"/>
              </a:rPr>
              <a:t>Higher</a:t>
            </a:r>
            <a:r>
              <a:rPr lang="pl-PL" sz="1100" b="1" dirty="0">
                <a:latin typeface="Adagio_Slab Medium" pitchFamily="50" charset="-18"/>
              </a:rPr>
              <a:t> </a:t>
            </a:r>
            <a:r>
              <a:rPr lang="pl-PL" sz="1100" b="1" dirty="0" err="1" smtClean="0">
                <a:latin typeface="Adagio_Slab Medium" pitchFamily="50" charset="-18"/>
              </a:rPr>
              <a:t>Education</a:t>
            </a:r>
            <a:r>
              <a:rPr lang="pl-PL" sz="1100" b="1" dirty="0" smtClean="0">
                <a:latin typeface="Adagio_Slab Medium" pitchFamily="50" charset="-18"/>
              </a:rPr>
              <a:t> (</a:t>
            </a:r>
            <a:r>
              <a:rPr lang="pl-PL" sz="1100" b="1" dirty="0" err="1" smtClean="0">
                <a:latin typeface="Adagio_Slab Medium" pitchFamily="50" charset="-18"/>
              </a:rPr>
              <a:t>Lithuania</a:t>
            </a:r>
            <a:r>
              <a:rPr lang="pl-PL" sz="1100" b="1" dirty="0" smtClean="0">
                <a:latin typeface="Adagio_Slab Medium" pitchFamily="50" charset="-18"/>
              </a:rPr>
              <a:t>); </a:t>
            </a:r>
            <a:r>
              <a:rPr lang="pl-PL" sz="1100" b="1" dirty="0" err="1">
                <a:latin typeface="Adagio_Slab Medium" pitchFamily="50" charset="-18"/>
              </a:rPr>
              <a:t>Polytech</a:t>
            </a:r>
            <a:r>
              <a:rPr lang="pl-PL" sz="1100" b="1" dirty="0">
                <a:latin typeface="Adagio_Slab Medium" pitchFamily="50" charset="-18"/>
              </a:rPr>
              <a:t> </a:t>
            </a:r>
            <a:r>
              <a:rPr lang="pl-PL" sz="1100" b="1" dirty="0" smtClean="0">
                <a:latin typeface="Adagio_Slab Medium" pitchFamily="50" charset="-18"/>
              </a:rPr>
              <a:t>Nantes (France); </a:t>
            </a:r>
            <a:r>
              <a:rPr lang="pl-PL" sz="1100" b="1" dirty="0" err="1">
                <a:latin typeface="Adagio_Slab Medium" pitchFamily="50" charset="-18"/>
              </a:rPr>
              <a:t>Technische</a:t>
            </a:r>
            <a:r>
              <a:rPr lang="pl-PL" sz="1100" b="1" dirty="0">
                <a:latin typeface="Adagio_Slab Medium" pitchFamily="50" charset="-18"/>
              </a:rPr>
              <a:t> </a:t>
            </a:r>
            <a:r>
              <a:rPr lang="pl-PL" sz="1100" b="1" dirty="0" err="1">
                <a:latin typeface="Adagio_Slab Medium" pitchFamily="50" charset="-18"/>
              </a:rPr>
              <a:t>Universitaet</a:t>
            </a:r>
            <a:r>
              <a:rPr lang="pl-PL" sz="1100" b="1" dirty="0">
                <a:latin typeface="Adagio_Slab Medium" pitchFamily="50" charset="-18"/>
              </a:rPr>
              <a:t> </a:t>
            </a:r>
            <a:r>
              <a:rPr lang="pl-PL" sz="1100" b="1" dirty="0" smtClean="0">
                <a:latin typeface="Adagio_Slab Medium" pitchFamily="50" charset="-18"/>
              </a:rPr>
              <a:t>Berlin (Germany); </a:t>
            </a:r>
            <a:r>
              <a:rPr lang="pl-PL" sz="1100" b="1" dirty="0" err="1">
                <a:latin typeface="Adagio_Slab Medium" pitchFamily="50" charset="-18"/>
              </a:rPr>
              <a:t>Universidade</a:t>
            </a:r>
            <a:r>
              <a:rPr lang="pl-PL" sz="1100" b="1" dirty="0">
                <a:latin typeface="Adagio_Slab Medium" pitchFamily="50" charset="-18"/>
              </a:rPr>
              <a:t> Nova de </a:t>
            </a:r>
            <a:r>
              <a:rPr lang="pl-PL" sz="1100" b="1" dirty="0" err="1" smtClean="0">
                <a:latin typeface="Adagio_Slab Medium" pitchFamily="50" charset="-18"/>
              </a:rPr>
              <a:t>Lisboa</a:t>
            </a:r>
            <a:r>
              <a:rPr lang="pl-PL" sz="1100" b="1" dirty="0" smtClean="0">
                <a:latin typeface="Adagio_Slab Medium" pitchFamily="50" charset="-18"/>
              </a:rPr>
              <a:t> (Portugal); </a:t>
            </a:r>
            <a:r>
              <a:rPr lang="pl-PL" sz="1100" b="1" dirty="0" err="1" smtClean="0">
                <a:latin typeface="Adagio_Slab Medium" pitchFamily="50" charset="-18"/>
              </a:rPr>
              <a:t>Technische</a:t>
            </a:r>
            <a:r>
              <a:rPr lang="pl-PL" sz="1100" b="1" dirty="0" smtClean="0">
                <a:latin typeface="Adagio_Slab Medium" pitchFamily="50" charset="-18"/>
              </a:rPr>
              <a:t> </a:t>
            </a:r>
            <a:r>
              <a:rPr lang="pl-PL" sz="1100" b="1" dirty="0" err="1">
                <a:latin typeface="Adagio_Slab Medium" pitchFamily="50" charset="-18"/>
              </a:rPr>
              <a:t>Universiteit</a:t>
            </a:r>
            <a:r>
              <a:rPr lang="pl-PL" sz="1100" b="1" dirty="0">
                <a:latin typeface="Adagio_Slab Medium" pitchFamily="50" charset="-18"/>
              </a:rPr>
              <a:t> Eindhoven (</a:t>
            </a:r>
            <a:r>
              <a:rPr lang="pl-PL" sz="1100" b="1" dirty="0" err="1">
                <a:latin typeface="Adagio_Slab Medium" pitchFamily="50" charset="-18"/>
              </a:rPr>
              <a:t>Netherlands</a:t>
            </a:r>
            <a:r>
              <a:rPr lang="pl-PL" sz="1100" b="1" dirty="0" smtClean="0">
                <a:latin typeface="Adagio_Slab Medium" pitchFamily="50" charset="-18"/>
              </a:rPr>
              <a:t>), </a:t>
            </a:r>
            <a:r>
              <a:rPr lang="pl-PL" sz="1100" b="1" dirty="0" err="1" smtClean="0">
                <a:latin typeface="Adagio_Slab Medium" pitchFamily="50" charset="-18"/>
              </a:rPr>
              <a:t>Toyama</a:t>
            </a:r>
            <a:r>
              <a:rPr lang="pl-PL" sz="1100" b="1" dirty="0" smtClean="0">
                <a:latin typeface="Adagio_Slab Medium" pitchFamily="50" charset="-18"/>
              </a:rPr>
              <a:t> University (</a:t>
            </a:r>
            <a:r>
              <a:rPr lang="pl-PL" sz="1100" b="1" dirty="0">
                <a:latin typeface="Adagio_Slab Medium" pitchFamily="50" charset="-18"/>
              </a:rPr>
              <a:t>J</a:t>
            </a:r>
            <a:r>
              <a:rPr lang="pl-PL" sz="1100" b="1" dirty="0" smtClean="0">
                <a:latin typeface="Adagio_Slab Medium" pitchFamily="50" charset="-18"/>
              </a:rPr>
              <a:t>apan)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l-PL" sz="1400" b="1" dirty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3200" b="1" dirty="0" smtClean="0">
                <a:latin typeface="Adagio_Slab Medium" pitchFamily="50" charset="-18"/>
              </a:rPr>
              <a:t>17</a:t>
            </a:r>
            <a:r>
              <a:rPr lang="pl-PL" sz="2800" b="1" dirty="0" smtClean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courses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within</a:t>
            </a:r>
            <a:r>
              <a:rPr lang="pl-PL" b="1" dirty="0">
                <a:latin typeface="Adagio_Slab Medium" pitchFamily="50" charset="-18"/>
              </a:rPr>
              <a:t> the ATHENS </a:t>
            </a:r>
            <a:r>
              <a:rPr lang="pl-PL" b="1" dirty="0" err="1">
                <a:latin typeface="Adagio_Slab Medium" pitchFamily="50" charset="-18"/>
              </a:rPr>
              <a:t>Programme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sz="1600" b="1" dirty="0" smtClean="0">
                <a:latin typeface="Adagio_Slab Medium" pitchFamily="50" charset="-18"/>
              </a:rPr>
              <a:t>(450 </a:t>
            </a:r>
            <a:r>
              <a:rPr lang="pl-PL" sz="1600" b="1" dirty="0" err="1">
                <a:latin typeface="Adagio_Slab Medium" pitchFamily="50" charset="-18"/>
              </a:rPr>
              <a:t>incomming</a:t>
            </a:r>
            <a:r>
              <a:rPr lang="pl-PL" sz="1600" b="1" dirty="0">
                <a:latin typeface="Adagio_Slab Medium" pitchFamily="50" charset="-18"/>
              </a:rPr>
              <a:t> </a:t>
            </a:r>
            <a:r>
              <a:rPr lang="pl-PL" sz="1600" b="1" dirty="0" err="1">
                <a:latin typeface="Adagio_Slab Medium" pitchFamily="50" charset="-18"/>
              </a:rPr>
              <a:t>students</a:t>
            </a:r>
            <a:r>
              <a:rPr lang="pl-PL" sz="1600" b="1" dirty="0" smtClean="0">
                <a:latin typeface="Adagio_Slab Medium" pitchFamily="50" charset="-18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l-PL" sz="1600" b="1" dirty="0">
              <a:latin typeface="Adagio_Slab Medium" pitchFamily="50" charset="-1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z="3200" b="1" dirty="0" smtClean="0">
                <a:latin typeface="Adagio_Slab Medium" pitchFamily="50" charset="-18"/>
              </a:rPr>
              <a:t>18</a:t>
            </a:r>
            <a:r>
              <a:rPr lang="pl-PL" sz="2000" b="1" dirty="0" smtClean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invited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foreign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professors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>
                <a:latin typeface="Adagio_Slab Medium" pitchFamily="50" charset="-18"/>
              </a:rPr>
              <a:t>lecturing</a:t>
            </a:r>
            <a:r>
              <a:rPr lang="pl-PL" b="1" dirty="0">
                <a:latin typeface="Adagio_Slab Medium" pitchFamily="50" charset="-18"/>
              </a:rPr>
              <a:t> at </a:t>
            </a:r>
            <a:r>
              <a:rPr lang="pl-PL" b="1" dirty="0" err="1">
                <a:latin typeface="Adagio_Slab Medium" pitchFamily="50" charset="-18"/>
              </a:rPr>
              <a:t>our</a:t>
            </a:r>
            <a:r>
              <a:rPr lang="pl-PL" b="1" dirty="0">
                <a:latin typeface="Adagio_Slab Medium" pitchFamily="50" charset="-18"/>
              </a:rPr>
              <a:t> </a:t>
            </a:r>
            <a:r>
              <a:rPr lang="pl-PL" b="1" dirty="0" err="1" smtClean="0">
                <a:latin typeface="Adagio_Slab Medium" pitchFamily="50" charset="-18"/>
              </a:rPr>
              <a:t>Faculty</a:t>
            </a:r>
            <a:endParaRPr lang="pl-PL" b="1" dirty="0" smtClean="0">
              <a:latin typeface="Adagio_Slab Medium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686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24577"/>
            <a:ext cx="8881533" cy="4993533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397933" y="6118110"/>
            <a:ext cx="1820334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8881533" y="0"/>
            <a:ext cx="347133" cy="6858000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/>
          <p:cNvSpPr txBox="1"/>
          <p:nvPr/>
        </p:nvSpPr>
        <p:spPr>
          <a:xfrm>
            <a:off x="1058333" y="270876"/>
            <a:ext cx="59388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>
                <a:latin typeface="Adagio_Slab Medium" pitchFamily="50" charset="-18"/>
              </a:rPr>
              <a:t>RESEARCH HIGHLIGHTS</a:t>
            </a:r>
            <a:endParaRPr lang="pl-PL" sz="4000" dirty="0">
              <a:latin typeface="Adagio_Slab Medium" pitchFamily="50" charset="-18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268262"/>
            <a:ext cx="2421466" cy="73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7128932" y="1284100"/>
            <a:ext cx="506306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pl-PL" sz="1400" dirty="0" smtClean="0">
              <a:latin typeface="Adagio_Slab" pitchFamily="50" charset="-18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23333" y="6011333"/>
            <a:ext cx="2091267" cy="618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0" y="114278"/>
            <a:ext cx="12191996" cy="537656"/>
          </a:xfrm>
          <a:prstGeom prst="rect">
            <a:avLst/>
          </a:prstGeom>
          <a:solidFill>
            <a:srgbClr val="C2B0B9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400" dirty="0" err="1" smtClean="0">
                <a:latin typeface="Adagio_Slab Medium" pitchFamily="50" charset="-18"/>
              </a:rPr>
              <a:t>Microwave</a:t>
            </a:r>
            <a:r>
              <a:rPr lang="pl-PL" sz="3400" dirty="0" smtClean="0">
                <a:latin typeface="Adagio_Slab Medium" pitchFamily="50" charset="-18"/>
              </a:rPr>
              <a:t>/mm-</a:t>
            </a:r>
            <a:r>
              <a:rPr lang="pl-PL" sz="3400" dirty="0" err="1" smtClean="0">
                <a:latin typeface="Adagio_Slab Medium" pitchFamily="50" charset="-18"/>
              </a:rPr>
              <a:t>wave</a:t>
            </a:r>
            <a:r>
              <a:rPr lang="pl-PL" sz="3400" dirty="0" smtClean="0">
                <a:latin typeface="Adagio_Slab Medium" pitchFamily="50" charset="-18"/>
              </a:rPr>
              <a:t> </a:t>
            </a:r>
            <a:r>
              <a:rPr lang="pl-PL" sz="3400" dirty="0" err="1" smtClean="0">
                <a:latin typeface="Adagio_Slab Medium" pitchFamily="50" charset="-18"/>
              </a:rPr>
              <a:t>techniques</a:t>
            </a:r>
            <a:endParaRPr lang="pl-PL" sz="3400" dirty="0">
              <a:latin typeface="Adagio_Slab Medium" pitchFamily="50" charset="-18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656" y="3191267"/>
            <a:ext cx="5352068" cy="300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2880" y="861884"/>
            <a:ext cx="3105844" cy="232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346656" y="6150114"/>
            <a:ext cx="5352068" cy="707886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Adagio_Slab" pitchFamily="50" charset="-18"/>
              </a:rPr>
              <a:t>Development and characterization</a:t>
            </a:r>
          </a:p>
          <a:p>
            <a:pPr algn="ctr"/>
            <a:r>
              <a:rPr lang="pl-PL" sz="2000" b="1" dirty="0" smtClean="0">
                <a:latin typeface="Adagio_Slab" pitchFamily="50" charset="-18"/>
              </a:rPr>
              <a:t>of milimeter wave antennas</a:t>
            </a:r>
            <a:endParaRPr lang="pl-PL" sz="2000" dirty="0">
              <a:latin typeface="Adagio_Slab" pitchFamily="50" charset="-18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346656" y="861884"/>
            <a:ext cx="2246224" cy="1631216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000" b="1" dirty="0" err="1" smtClean="0">
                <a:latin typeface="Adagio_Slab" pitchFamily="50" charset="-18"/>
              </a:rPr>
              <a:t>Microwave</a:t>
            </a:r>
            <a:r>
              <a:rPr lang="pl-PL" sz="2000" b="1" dirty="0" smtClean="0">
                <a:latin typeface="Adagio_Slab" pitchFamily="50" charset="-18"/>
              </a:rPr>
              <a:t> </a:t>
            </a:r>
          </a:p>
          <a:p>
            <a:r>
              <a:rPr lang="pl-PL" sz="2000" b="1" dirty="0" smtClean="0">
                <a:latin typeface="Adagio_Slab" pitchFamily="50" charset="-18"/>
              </a:rPr>
              <a:t>and milimeter wave resonators</a:t>
            </a:r>
          </a:p>
          <a:p>
            <a:r>
              <a:rPr lang="pl-PL" sz="2000" b="1" dirty="0" smtClean="0">
                <a:latin typeface="Adagio_Slab" pitchFamily="50" charset="-18"/>
              </a:rPr>
              <a:t>for materials characterization</a:t>
            </a:r>
            <a:endParaRPr lang="en-US" sz="2000" b="1" dirty="0">
              <a:latin typeface="Adagio_Slab" pitchFamily="50" charset="-18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8724" y="861884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724" y="3741884"/>
            <a:ext cx="4369500" cy="2457844"/>
          </a:xfrm>
          <a:prstGeom prst="rect">
            <a:avLst/>
          </a:prstGeom>
        </p:spPr>
      </p:pic>
      <p:sp>
        <p:nvSpPr>
          <p:cNvPr id="21" name="pole tekstowe 4"/>
          <p:cNvSpPr txBox="1"/>
          <p:nvPr/>
        </p:nvSpPr>
        <p:spPr>
          <a:xfrm>
            <a:off x="9417571" y="4627674"/>
            <a:ext cx="2774425" cy="1107996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200" b="1" dirty="0" err="1" smtClean="0">
                <a:latin typeface="Adagio_Slab" pitchFamily="50" charset="-18"/>
              </a:rPr>
              <a:t>Measurements</a:t>
            </a:r>
            <a:r>
              <a:rPr lang="pl-PL" sz="2200" b="1" dirty="0" smtClean="0">
                <a:latin typeface="Adagio_Slab" pitchFamily="50" charset="-18"/>
              </a:rPr>
              <a:t> </a:t>
            </a:r>
          </a:p>
          <a:p>
            <a:r>
              <a:rPr lang="pl-PL" sz="2200" b="1" dirty="0" smtClean="0">
                <a:latin typeface="Adagio_Slab" pitchFamily="50" charset="-18"/>
              </a:rPr>
              <a:t>of broadband flexible absorber</a:t>
            </a:r>
            <a:r>
              <a:rPr lang="pl-PL" sz="2200" b="1" dirty="0" smtClean="0">
                <a:latin typeface="Adagio_Slab Medium" pitchFamily="50" charset="-18"/>
              </a:rPr>
              <a:t>s</a:t>
            </a:r>
            <a:endParaRPr lang="en-US" sz="2200" b="1" dirty="0">
              <a:latin typeface="Adagio_Slab Medium" pitchFamily="50" charset="-18"/>
            </a:endParaRPr>
          </a:p>
        </p:txBody>
      </p:sp>
      <p:sp>
        <p:nvSpPr>
          <p:cNvPr id="22" name="pole tekstowe 4"/>
          <p:cNvSpPr txBox="1"/>
          <p:nvPr/>
        </p:nvSpPr>
        <p:spPr>
          <a:xfrm>
            <a:off x="7858724" y="1837186"/>
            <a:ext cx="4333271" cy="830997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dagio_Slab" pitchFamily="50" charset="-18"/>
              </a:rPr>
              <a:t>Resonant measurements of ferromagnetic materials</a:t>
            </a:r>
            <a:endParaRPr lang="en-US" sz="24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94438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" y="314867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/>
            <a:r>
              <a:rPr lang="pl-PL" sz="3400" dirty="0">
                <a:latin typeface="Adagio_Slab Medium" pitchFamily="50" charset="-18"/>
              </a:rPr>
              <a:t>Smart </a:t>
            </a:r>
            <a:r>
              <a:rPr lang="pl-PL" sz="3400" dirty="0" err="1">
                <a:latin typeface="Adagio_Slab Medium" pitchFamily="50" charset="-18"/>
              </a:rPr>
              <a:t>Antennas</a:t>
            </a:r>
            <a:endParaRPr lang="pl-PL" sz="3400" dirty="0">
              <a:latin typeface="Adagio_Slab Medium" pitchFamily="50" charset="-18"/>
            </a:endParaRPr>
          </a:p>
        </p:txBody>
      </p:sp>
      <p:sp>
        <p:nvSpPr>
          <p:cNvPr id="6" name="Tytuł 3"/>
          <p:cNvSpPr txBox="1">
            <a:spLocks/>
          </p:cNvSpPr>
          <p:nvPr/>
        </p:nvSpPr>
        <p:spPr>
          <a:xfrm>
            <a:off x="8509000" y="274638"/>
            <a:ext cx="188144" cy="1994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8" name="Picture 2" descr="http://www.ire.pw.edu.pl/anteny/wp-content/uploads/2015/09/pi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69988"/>
            <a:ext cx="3492896" cy="2751979"/>
          </a:xfrm>
          <a:prstGeom prst="rect">
            <a:avLst/>
          </a:prstGeom>
          <a:noFill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8697" y="4595291"/>
            <a:ext cx="4499992" cy="168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Łącznik prosty 19"/>
          <p:cNvCxnSpPr>
            <a:stCxn id="17" idx="2"/>
          </p:cNvCxnSpPr>
          <p:nvPr/>
        </p:nvCxnSpPr>
        <p:spPr>
          <a:xfrm flipH="1" flipV="1">
            <a:off x="8008777" y="3659187"/>
            <a:ext cx="1152128" cy="18722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21"/>
          <p:cNvCxnSpPr/>
          <p:nvPr/>
        </p:nvCxnSpPr>
        <p:spPr>
          <a:xfrm flipV="1">
            <a:off x="9520945" y="3659187"/>
            <a:ext cx="1296144" cy="18722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a 12"/>
          <p:cNvSpPr/>
          <p:nvPr/>
        </p:nvSpPr>
        <p:spPr>
          <a:xfrm>
            <a:off x="7864761" y="2363043"/>
            <a:ext cx="3096344" cy="18722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>
          <a:xfrm>
            <a:off x="5783680" y="1774023"/>
            <a:ext cx="6408321" cy="451468"/>
          </a:xfrm>
          <a:prstGeom prst="rect">
            <a:avLst/>
          </a:prstGeom>
          <a:solidFill>
            <a:srgbClr val="C2B0B9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 smtClean="0">
                <a:latin typeface="Adagio_Slab" pitchFamily="50" charset="-18"/>
              </a:rPr>
              <a:t>R</a:t>
            </a:r>
            <a:r>
              <a:rPr lang="en-US" sz="2000" b="1" dirty="0" err="1" smtClean="0">
                <a:latin typeface="Adagio_Slab" pitchFamily="50" charset="-18"/>
              </a:rPr>
              <a:t>econfigurable</a:t>
            </a:r>
            <a:r>
              <a:rPr lang="en-US" sz="2000" b="1" dirty="0" smtClean="0">
                <a:latin typeface="Adagio_Slab" pitchFamily="50" charset="-18"/>
              </a:rPr>
              <a:t> beamforming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antenna</a:t>
            </a:r>
            <a:r>
              <a:rPr lang="pl-PL" sz="2000" b="1" dirty="0" smtClean="0">
                <a:latin typeface="Adagio_Slab" pitchFamily="50" charset="-18"/>
              </a:rPr>
              <a:t> (</a:t>
            </a:r>
            <a:r>
              <a:rPr lang="en-US" sz="2000" b="1" dirty="0" smtClean="0">
                <a:latin typeface="Adagio_Slab" pitchFamily="50" charset="-18"/>
              </a:rPr>
              <a:t>28 GHz</a:t>
            </a:r>
            <a:r>
              <a:rPr lang="pl-PL" sz="2000" b="1" dirty="0" smtClean="0">
                <a:latin typeface="Adagio_Slab" pitchFamily="50" charset="-18"/>
              </a:rPr>
              <a:t>)</a:t>
            </a:r>
            <a:endParaRPr lang="en-US" sz="2000" b="1" dirty="0" smtClean="0">
              <a:latin typeface="Adagio_Slab" pitchFamily="50" charset="-18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3004729" y="230187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lipsa 16"/>
          <p:cNvSpPr/>
          <p:nvPr/>
        </p:nvSpPr>
        <p:spPr>
          <a:xfrm>
            <a:off x="9160905" y="5459387"/>
            <a:ext cx="378042" cy="1440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ytuł 1"/>
          <p:cNvSpPr txBox="1">
            <a:spLocks/>
          </p:cNvSpPr>
          <p:nvPr/>
        </p:nvSpPr>
        <p:spPr>
          <a:xfrm>
            <a:off x="11252199" y="994891"/>
            <a:ext cx="439329" cy="43204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 r="6250"/>
          <a:stretch>
            <a:fillRect/>
          </a:stretch>
        </p:blipFill>
        <p:spPr bwMode="auto">
          <a:xfrm>
            <a:off x="7861775" y="2281855"/>
            <a:ext cx="3240360" cy="2034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896" y="1774023"/>
            <a:ext cx="2290784" cy="27375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pole tekstowe 20"/>
          <p:cNvSpPr txBox="1"/>
          <p:nvPr/>
        </p:nvSpPr>
        <p:spPr>
          <a:xfrm>
            <a:off x="1" y="1774023"/>
            <a:ext cx="3492895" cy="923330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dagio_Slab" pitchFamily="50" charset="-18"/>
              </a:rPr>
              <a:t>Smart antenna based </a:t>
            </a:r>
            <a:r>
              <a:rPr lang="pl-PL" b="1" dirty="0" smtClean="0">
                <a:latin typeface="Adagio_Slab" pitchFamily="50" charset="-18"/>
              </a:rPr>
              <a:t/>
            </a:r>
            <a:br>
              <a:rPr lang="pl-PL" b="1" dirty="0" smtClean="0">
                <a:latin typeface="Adagio_Slab" pitchFamily="50" charset="-18"/>
              </a:rPr>
            </a:br>
            <a:r>
              <a:rPr lang="en-US" b="1" dirty="0" smtClean="0">
                <a:latin typeface="Adagio_Slab" pitchFamily="50" charset="-18"/>
              </a:rPr>
              <a:t>on </a:t>
            </a:r>
            <a:r>
              <a:rPr lang="en-US" b="1" dirty="0">
                <a:latin typeface="Adagio_Slab" pitchFamily="50" charset="-18"/>
              </a:rPr>
              <a:t>spatial</a:t>
            </a:r>
            <a:r>
              <a:rPr lang="pl-PL" b="1" dirty="0">
                <a:latin typeface="Adagio_Slab" pitchFamily="50" charset="-18"/>
              </a:rPr>
              <a:t>  </a:t>
            </a:r>
            <a:r>
              <a:rPr lang="en-US" b="1" dirty="0" smtClean="0">
                <a:latin typeface="Adagio_Slab" pitchFamily="50" charset="-18"/>
              </a:rPr>
              <a:t>multiplexing </a:t>
            </a:r>
            <a:r>
              <a:rPr lang="en-US" b="1" dirty="0">
                <a:latin typeface="Adagio_Slab" pitchFamily="50" charset="-18"/>
              </a:rPr>
              <a:t>of local </a:t>
            </a:r>
            <a:r>
              <a:rPr lang="pl-PL" b="1" dirty="0">
                <a:latin typeface="Adagio_Slab" pitchFamily="50" charset="-18"/>
              </a:rPr>
              <a:t> </a:t>
            </a:r>
            <a:r>
              <a:rPr lang="en-US" b="1" dirty="0" smtClean="0">
                <a:latin typeface="Adagio_Slab" pitchFamily="50" charset="-18"/>
              </a:rPr>
              <a:t>elements</a:t>
            </a:r>
            <a:r>
              <a:rPr lang="pl-PL" dirty="0" smtClean="0">
                <a:latin typeface="Adagio_Slab" pitchFamily="50" charset="-18"/>
              </a:rPr>
              <a:t> </a:t>
            </a:r>
            <a:r>
              <a:rPr lang="pl-PL" b="1" dirty="0">
                <a:latin typeface="Adagio_Slab" pitchFamily="50" charset="-18"/>
              </a:rPr>
              <a:t>(35 </a:t>
            </a:r>
            <a:r>
              <a:rPr lang="pl-PL" b="1" dirty="0" err="1">
                <a:latin typeface="Adagio_Slab" pitchFamily="50" charset="-18"/>
              </a:rPr>
              <a:t>GHz</a:t>
            </a:r>
            <a:r>
              <a:rPr lang="pl-PL" b="1" dirty="0" smtClean="0">
                <a:latin typeface="Adagio_Slab" pitchFamily="50" charset="-18"/>
              </a:rPr>
              <a:t>)</a:t>
            </a:r>
            <a:endParaRPr lang="en-US" b="1" dirty="0">
              <a:latin typeface="Adagio_Slab" pitchFamily="50" charset="-18"/>
            </a:endParaRPr>
          </a:p>
        </p:txBody>
      </p:sp>
      <p:sp>
        <p:nvSpPr>
          <p:cNvPr id="4" name="Symbol zastępczy zawartości 1"/>
          <p:cNvSpPr txBox="1">
            <a:spLocks/>
          </p:cNvSpPr>
          <p:nvPr/>
        </p:nvSpPr>
        <p:spPr>
          <a:xfrm>
            <a:off x="-1" y="6283119"/>
            <a:ext cx="12192001" cy="574882"/>
          </a:xfrm>
          <a:prstGeom prst="rect">
            <a:avLst/>
          </a:prstGeom>
          <a:solidFill>
            <a:srgbClr val="C2B0B9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 smtClean="0">
                <a:latin typeface="Adagio_Slab" pitchFamily="50" charset="-18"/>
              </a:rPr>
              <a:t>A</a:t>
            </a:r>
            <a:r>
              <a:rPr lang="en-US" sz="2000" b="1" dirty="0" err="1" smtClean="0">
                <a:latin typeface="Adagio_Slab" pitchFamily="50" charset="-18"/>
              </a:rPr>
              <a:t>ntenna</a:t>
            </a:r>
            <a:r>
              <a:rPr lang="en-US" sz="2000" b="1" dirty="0" smtClean="0">
                <a:latin typeface="Adagio_Slab" pitchFamily="50" charset="-18"/>
              </a:rPr>
              <a:t> </a:t>
            </a:r>
            <a:r>
              <a:rPr lang="pl-PL" sz="2000" b="1" dirty="0" smtClean="0">
                <a:latin typeface="Adagio_Slab" pitchFamily="50" charset="-18"/>
              </a:rPr>
              <a:t>s</a:t>
            </a:r>
            <a:r>
              <a:rPr lang="en-US" sz="2000" b="1" dirty="0" err="1" smtClean="0">
                <a:latin typeface="Adagio_Slab" pitchFamily="50" charset="-18"/>
              </a:rPr>
              <a:t>ystem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smtClean="0">
                <a:latin typeface="Adagio_Slab" pitchFamily="50" charset="-18"/>
              </a:rPr>
              <a:t>w</a:t>
            </a:r>
            <a:r>
              <a:rPr lang="en-US" sz="2000" b="1" dirty="0" err="1" smtClean="0">
                <a:latin typeface="Adagio_Slab" pitchFamily="50" charset="-18"/>
              </a:rPr>
              <a:t>ith</a:t>
            </a:r>
            <a:r>
              <a:rPr lang="en-US" sz="2000" b="1" dirty="0" smtClean="0">
                <a:latin typeface="Adagio_Slab" pitchFamily="50" charset="-18"/>
              </a:rPr>
              <a:t> </a:t>
            </a:r>
            <a:r>
              <a:rPr lang="pl-PL" sz="2000" b="1" dirty="0" smtClean="0">
                <a:latin typeface="Adagio_Slab" pitchFamily="50" charset="-18"/>
              </a:rPr>
              <a:t>r</a:t>
            </a:r>
            <a:r>
              <a:rPr lang="en-US" sz="2000" b="1" dirty="0" err="1" smtClean="0">
                <a:latin typeface="Adagio_Slab" pitchFamily="50" charset="-18"/>
              </a:rPr>
              <a:t>econfigurable</a:t>
            </a:r>
            <a:r>
              <a:rPr lang="en-US" sz="2000" b="1" dirty="0" smtClean="0">
                <a:latin typeface="Adagio_Slab" pitchFamily="50" charset="-18"/>
              </a:rPr>
              <a:t> </a:t>
            </a:r>
            <a:r>
              <a:rPr lang="pl-PL" sz="2000" b="1" dirty="0" smtClean="0">
                <a:latin typeface="Adagio_Slab" pitchFamily="50" charset="-18"/>
              </a:rPr>
              <a:t>a</a:t>
            </a:r>
            <a:r>
              <a:rPr lang="en-US" sz="2000" b="1" dirty="0" err="1" smtClean="0">
                <a:latin typeface="Adagio_Slab" pitchFamily="50" charset="-18"/>
              </a:rPr>
              <a:t>perture</a:t>
            </a:r>
            <a:r>
              <a:rPr lang="pl-PL" sz="2000" b="1" dirty="0" smtClean="0">
                <a:latin typeface="Adagio_Slab" pitchFamily="50" charset="-18"/>
              </a:rPr>
              <a:t>(22 </a:t>
            </a:r>
            <a:r>
              <a:rPr lang="pl-PL" sz="2000" b="1" dirty="0" err="1" smtClean="0">
                <a:latin typeface="Adagio_Slab" pitchFamily="50" charset="-18"/>
              </a:rPr>
              <a:t>GHz</a:t>
            </a:r>
            <a:r>
              <a:rPr lang="pl-PL" sz="2000" b="1" dirty="0" smtClean="0">
                <a:latin typeface="Adagio_Slab" pitchFamily="50" charset="-18"/>
              </a:rPr>
              <a:t>)</a:t>
            </a:r>
            <a:endParaRPr lang="en-US" sz="2000" b="1" dirty="0" smtClean="0">
              <a:latin typeface="Adagio_Slab" pitchFamily="50" charset="-18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11788689" y="2225491"/>
            <a:ext cx="403311" cy="4057627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456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1"/>
          <p:cNvSpPr txBox="1">
            <a:spLocks/>
          </p:cNvSpPr>
          <p:nvPr/>
        </p:nvSpPr>
        <p:spPr>
          <a:xfrm>
            <a:off x="0" y="1249669"/>
            <a:ext cx="12191999" cy="425308"/>
          </a:xfrm>
          <a:prstGeom prst="rect">
            <a:avLst/>
          </a:prstGeom>
          <a:solidFill>
            <a:srgbClr val="C2B0B9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000" b="1" dirty="0" err="1" smtClean="0">
                <a:latin typeface="Adagio_Slab" pitchFamily="50" charset="-18"/>
              </a:rPr>
              <a:t>Antenna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measurements</a:t>
            </a:r>
            <a:r>
              <a:rPr lang="pl-PL" sz="2000" b="1" dirty="0" smtClean="0">
                <a:latin typeface="Adagio_Slab" pitchFamily="50" charset="-18"/>
              </a:rPr>
              <a:t> in </a:t>
            </a:r>
            <a:r>
              <a:rPr lang="pl-PL" sz="2000" b="1" dirty="0" err="1" smtClean="0">
                <a:latin typeface="Adagio_Slab" pitchFamily="50" charset="-18"/>
              </a:rPr>
              <a:t>spatial</a:t>
            </a:r>
            <a:r>
              <a:rPr lang="pl-PL" sz="2000" b="1" dirty="0" smtClean="0">
                <a:latin typeface="Adagio_Slab" pitchFamily="50" charset="-18"/>
              </a:rPr>
              <a:t>, </a:t>
            </a:r>
            <a:r>
              <a:rPr lang="pl-PL" sz="2000" b="1" dirty="0" err="1" smtClean="0">
                <a:latin typeface="Adagio_Slab" pitchFamily="50" charset="-18"/>
              </a:rPr>
              <a:t>frequency</a:t>
            </a:r>
            <a:r>
              <a:rPr lang="pl-PL" sz="2000" b="1" dirty="0" smtClean="0">
                <a:latin typeface="Adagio_Slab" pitchFamily="50" charset="-18"/>
              </a:rPr>
              <a:t> and </a:t>
            </a:r>
            <a:r>
              <a:rPr lang="pl-PL" sz="2000" b="1" dirty="0" err="1" smtClean="0">
                <a:latin typeface="Adagio_Slab" pitchFamily="50" charset="-18"/>
              </a:rPr>
              <a:t>time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domains</a:t>
            </a:r>
            <a:endParaRPr lang="en-US" sz="2000" b="1" dirty="0">
              <a:latin typeface="Adagio_Slab" pitchFamily="50" charset="-18"/>
            </a:endParaRPr>
          </a:p>
        </p:txBody>
      </p:sp>
      <p:sp>
        <p:nvSpPr>
          <p:cNvPr id="5" name="Tytuł 3"/>
          <p:cNvSpPr txBox="1">
            <a:spLocks/>
          </p:cNvSpPr>
          <p:nvPr/>
        </p:nvSpPr>
        <p:spPr>
          <a:xfrm>
            <a:off x="0" y="274638"/>
            <a:ext cx="12191999" cy="639762"/>
          </a:xfrm>
          <a:prstGeom prst="rect">
            <a:avLst/>
          </a:prstGeom>
          <a:solidFill>
            <a:srgbClr val="C2B0B9"/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dirty="0" smtClean="0">
                <a:latin typeface="Adagio_Slab Medium" pitchFamily="50" charset="-18"/>
              </a:rPr>
              <a:t>From 2 </a:t>
            </a:r>
            <a:r>
              <a:rPr lang="pl-PL" sz="3600" dirty="0" err="1" smtClean="0">
                <a:latin typeface="Adagio_Slab Medium" pitchFamily="50" charset="-18"/>
              </a:rPr>
              <a:t>GHz</a:t>
            </a:r>
            <a:r>
              <a:rPr lang="pl-PL" sz="3600" dirty="0" smtClean="0">
                <a:latin typeface="Adagio_Slab Medium" pitchFamily="50" charset="-18"/>
              </a:rPr>
              <a:t> to 500 </a:t>
            </a:r>
            <a:r>
              <a:rPr lang="pl-PL" sz="3600" dirty="0" err="1" smtClean="0">
                <a:latin typeface="Adagio_Slab Medium" pitchFamily="50" charset="-18"/>
              </a:rPr>
              <a:t>GHz</a:t>
            </a:r>
            <a:r>
              <a:rPr lang="pl-PL" sz="3600" dirty="0">
                <a:latin typeface="Adagio_Slab Medium" pitchFamily="50" charset="-18"/>
              </a:rPr>
              <a:t> </a:t>
            </a:r>
            <a:r>
              <a:rPr lang="pl-PL" sz="3600" dirty="0" err="1" smtClean="0">
                <a:latin typeface="Adagio_Slab Medium" pitchFamily="50" charset="-18"/>
              </a:rPr>
              <a:t>Measurements</a:t>
            </a:r>
            <a:endParaRPr lang="en-US" sz="3600" dirty="0">
              <a:latin typeface="Adagio_Slab Medium" pitchFamily="50" charset="-18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 t="9757" b="2428"/>
          <a:stretch>
            <a:fillRect/>
          </a:stretch>
        </p:blipFill>
        <p:spPr bwMode="auto">
          <a:xfrm>
            <a:off x="1102406" y="4223841"/>
            <a:ext cx="4623275" cy="223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 cstate="print"/>
          <a:srcRect t="3252" b="8933"/>
          <a:stretch>
            <a:fillRect/>
          </a:stretch>
        </p:blipFill>
        <p:spPr bwMode="auto">
          <a:xfrm>
            <a:off x="1102407" y="1834813"/>
            <a:ext cx="4623275" cy="2284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 r="18101"/>
          <a:stretch>
            <a:fillRect/>
          </a:stretch>
        </p:blipFill>
        <p:spPr bwMode="auto">
          <a:xfrm>
            <a:off x="5882355" y="1834813"/>
            <a:ext cx="5193471" cy="462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tekstu 8"/>
          <p:cNvSpPr txBox="1">
            <a:spLocks/>
          </p:cNvSpPr>
          <p:nvPr/>
        </p:nvSpPr>
        <p:spPr>
          <a:xfrm>
            <a:off x="467544" y="6453336"/>
            <a:ext cx="8208912" cy="4046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dirty="0" smtClean="0"/>
          </a:p>
        </p:txBody>
      </p:sp>
      <p:sp>
        <p:nvSpPr>
          <p:cNvPr id="10" name="pole tekstowe 9"/>
          <p:cNvSpPr txBox="1"/>
          <p:nvPr/>
        </p:nvSpPr>
        <p:spPr>
          <a:xfrm>
            <a:off x="1102407" y="1852050"/>
            <a:ext cx="2520280" cy="504056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Anechoich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chamber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204956" y="6085617"/>
            <a:ext cx="2520280" cy="36004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92500"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sub-THz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station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5958810" y="1834813"/>
            <a:ext cx="2520280" cy="36004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92500"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MIMO </a:t>
            </a: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scanner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1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1896778"/>
            <a:ext cx="3713635" cy="179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0" y="1250447"/>
            <a:ext cx="5012267" cy="646331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Adagio_Slab" pitchFamily="50" charset="-18"/>
              </a:rPr>
              <a:t>Bryza</a:t>
            </a:r>
            <a:r>
              <a:rPr lang="en-US" b="1" dirty="0" smtClean="0">
                <a:latin typeface="Adagio_Slab" pitchFamily="50" charset="-18"/>
              </a:rPr>
              <a:t> patrol aircraft</a:t>
            </a:r>
            <a:r>
              <a:rPr lang="pl-PL" b="1" dirty="0" smtClean="0">
                <a:latin typeface="Adagio_Slab" pitchFamily="50" charset="-18"/>
              </a:rPr>
              <a:t>, X-band radar </a:t>
            </a:r>
            <a:r>
              <a:rPr lang="en-US" b="1" dirty="0" smtClean="0">
                <a:latin typeface="Adagio_Slab" pitchFamily="50" charset="-18"/>
              </a:rPr>
              <a:t>(in cooperation </a:t>
            </a:r>
            <a:r>
              <a:rPr lang="en-US" b="1" dirty="0" err="1" smtClean="0">
                <a:latin typeface="Adagio_Slab" pitchFamily="50" charset="-18"/>
              </a:rPr>
              <a:t>wi</a:t>
            </a:r>
            <a:r>
              <a:rPr lang="pl-PL" b="1" dirty="0" smtClean="0">
                <a:latin typeface="Adagio_Slab" pitchFamily="50" charset="-18"/>
              </a:rPr>
              <a:t>t</a:t>
            </a:r>
            <a:r>
              <a:rPr lang="en-US" b="1" dirty="0" smtClean="0">
                <a:latin typeface="Adagio_Slab" pitchFamily="50" charset="-18"/>
              </a:rPr>
              <a:t>h Polish  industry) </a:t>
            </a:r>
            <a:endParaRPr lang="en-US" b="1" dirty="0">
              <a:latin typeface="Adagio_Slab" pitchFamily="50" charset="-18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4058535" y="1957989"/>
            <a:ext cx="3265462" cy="2800767"/>
          </a:xfrm>
          <a:prstGeom prst="rect">
            <a:avLst/>
          </a:prstGeom>
          <a:solidFill>
            <a:srgbClr val="C2B0B9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b="1" dirty="0" smtClean="0">
                <a:latin typeface="Adagio_Slab" pitchFamily="50" charset="-18"/>
              </a:rPr>
              <a:t>Radar </a:t>
            </a:r>
            <a:r>
              <a:rPr lang="pl-PL" sz="2200" b="1" dirty="0" err="1" smtClean="0">
                <a:latin typeface="Adagio_Slab" pitchFamily="50" charset="-18"/>
              </a:rPr>
              <a:t>operation</a:t>
            </a:r>
            <a:r>
              <a:rPr lang="pl-PL" sz="2200" b="1" dirty="0" smtClean="0">
                <a:latin typeface="Adagio_Slab" pitchFamily="50" charset="-18"/>
              </a:rPr>
              <a:t> </a:t>
            </a:r>
            <a:r>
              <a:rPr lang="pl-PL" sz="2200" b="1" dirty="0" err="1" smtClean="0">
                <a:latin typeface="Adagio_Slab" pitchFamily="50" charset="-18"/>
              </a:rPr>
              <a:t>modes</a:t>
            </a:r>
            <a:r>
              <a:rPr lang="pl-PL" sz="2200" b="1" dirty="0" smtClean="0">
                <a:latin typeface="Adagio_Slab" pitchFamily="50" charset="-18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dirty="0" smtClean="0">
                <a:latin typeface="Adagio_Slab" pitchFamily="50" charset="-18"/>
              </a:rPr>
              <a:t>patrol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dirty="0" smtClean="0">
                <a:latin typeface="Adagio_Slab" pitchFamily="50" charset="-18"/>
              </a:rPr>
              <a:t>SAR (</a:t>
            </a:r>
            <a:r>
              <a:rPr lang="pl-PL" sz="2200" b="1" dirty="0" err="1" smtClean="0">
                <a:latin typeface="Adagio_Slab" pitchFamily="50" charset="-18"/>
              </a:rPr>
              <a:t>Synthetic</a:t>
            </a:r>
            <a:r>
              <a:rPr lang="pl-PL" sz="2200" b="1" dirty="0" smtClean="0">
                <a:latin typeface="Adagio_Slab" pitchFamily="50" charset="-18"/>
              </a:rPr>
              <a:t> </a:t>
            </a:r>
            <a:r>
              <a:rPr lang="pl-PL" sz="2200" b="1" dirty="0" err="1" smtClean="0">
                <a:latin typeface="Adagio_Slab" pitchFamily="50" charset="-18"/>
              </a:rPr>
              <a:t>Aperture</a:t>
            </a:r>
            <a:r>
              <a:rPr lang="pl-PL" sz="2200" b="1" dirty="0" smtClean="0">
                <a:latin typeface="Adagio_Slab" pitchFamily="50" charset="-18"/>
              </a:rPr>
              <a:t> Radar) – </a:t>
            </a:r>
            <a:r>
              <a:rPr lang="pl-PL" sz="2200" b="1" dirty="0" err="1" smtClean="0">
                <a:latin typeface="Adagio_Slab" pitchFamily="50" charset="-18"/>
              </a:rPr>
              <a:t>terrain</a:t>
            </a:r>
            <a:r>
              <a:rPr lang="pl-PL" sz="2200" b="1" dirty="0" smtClean="0">
                <a:latin typeface="Adagio_Slab" pitchFamily="50" charset="-18"/>
              </a:rPr>
              <a:t> </a:t>
            </a:r>
            <a:r>
              <a:rPr lang="pl-PL" sz="2200" b="1" dirty="0" err="1" smtClean="0">
                <a:latin typeface="Adagio_Slab" pitchFamily="50" charset="-18"/>
              </a:rPr>
              <a:t>imaging</a:t>
            </a:r>
            <a:endParaRPr lang="pl-PL" sz="2200" b="1" dirty="0" smtClean="0">
              <a:latin typeface="Adagio_Slab" pitchFamily="50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200" b="1" dirty="0" smtClean="0">
                <a:latin typeface="Adagio_Slab" pitchFamily="50" charset="-18"/>
              </a:rPr>
              <a:t>ISAR (</a:t>
            </a:r>
            <a:r>
              <a:rPr lang="pl-PL" sz="2200" b="1" dirty="0" err="1" smtClean="0">
                <a:latin typeface="Adagio_Slab" pitchFamily="50" charset="-18"/>
              </a:rPr>
              <a:t>Inverse</a:t>
            </a:r>
            <a:r>
              <a:rPr lang="pl-PL" sz="2200" b="1" dirty="0" smtClean="0">
                <a:latin typeface="Adagio_Slab" pitchFamily="50" charset="-18"/>
              </a:rPr>
              <a:t> SAR) – target </a:t>
            </a:r>
            <a:r>
              <a:rPr lang="pl-PL" sz="2200" b="1" dirty="0" err="1" smtClean="0">
                <a:latin typeface="Adagio_Slab" pitchFamily="50" charset="-18"/>
              </a:rPr>
              <a:t>imaging</a:t>
            </a:r>
            <a:endParaRPr lang="pl-PL" sz="2200" b="1" dirty="0">
              <a:latin typeface="Adagio_Slab" pitchFamily="50" charset="-18"/>
            </a:endParaRPr>
          </a:p>
        </p:txBody>
      </p:sp>
      <p:pic>
        <p:nvPicPr>
          <p:cNvPr id="6" name="Obraz 5" descr="E:\Bartek\SAR\Praca\SSETI\FeasibilityStudy\Rys\Leba_16lookabs_gra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264" y="1287599"/>
            <a:ext cx="3921079" cy="294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M:\cloigranica\ISAR-tankowiec.jpg"/>
          <p:cNvPicPr/>
          <p:nvPr/>
        </p:nvPicPr>
        <p:blipFill>
          <a:blip r:embed="rId4" cstate="screen">
            <a:extLst/>
          </a:blip>
          <a:srcRect/>
          <a:stretch>
            <a:fillRect/>
          </a:stretch>
        </p:blipFill>
        <p:spPr bwMode="auto">
          <a:xfrm>
            <a:off x="424386" y="4909420"/>
            <a:ext cx="2378075" cy="1741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az 7" descr="D:\zdjecia\sg_zdjecia\tankowiec.jpg"/>
          <p:cNvPicPr>
            <a:picLocks noChangeAspect="1"/>
          </p:cNvPicPr>
          <p:nvPr/>
        </p:nvPicPr>
        <p:blipFill>
          <a:blip r:embed="rId5" cstate="screen">
            <a:extLst/>
          </a:blip>
          <a:srcRect/>
          <a:stretch>
            <a:fillRect/>
          </a:stretch>
        </p:blipFill>
        <p:spPr bwMode="auto">
          <a:xfrm>
            <a:off x="2966533" y="4861634"/>
            <a:ext cx="2934733" cy="182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D:\msmolarc_files\conferences\Kielce 2012\gdynia-sar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r="3362"/>
          <a:stretch>
            <a:fillRect/>
          </a:stretch>
        </p:blipFill>
        <p:spPr bwMode="auto">
          <a:xfrm>
            <a:off x="7637263" y="4447833"/>
            <a:ext cx="3921079" cy="220339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rostokąt 9"/>
          <p:cNvSpPr/>
          <p:nvPr/>
        </p:nvSpPr>
        <p:spPr>
          <a:xfrm>
            <a:off x="378630" y="4447833"/>
            <a:ext cx="1585690" cy="400110"/>
          </a:xfrm>
          <a:prstGeom prst="rect">
            <a:avLst/>
          </a:prstGeom>
          <a:solidFill>
            <a:srgbClr val="C2B0B9"/>
          </a:solidFill>
        </p:spPr>
        <p:txBody>
          <a:bodyPr wrap="none">
            <a:spAutoFit/>
          </a:bodyPr>
          <a:lstStyle/>
          <a:p>
            <a:r>
              <a:rPr lang="pl-PL" sz="2000" b="1" dirty="0">
                <a:latin typeface="Adagio_Slab" pitchFamily="50" charset="-18"/>
              </a:rPr>
              <a:t>ISAR </a:t>
            </a:r>
            <a:r>
              <a:rPr lang="pl-PL" sz="2000" b="1" dirty="0" smtClean="0">
                <a:latin typeface="Adagio_Slab" pitchFamily="50" charset="-18"/>
              </a:rPr>
              <a:t>image</a:t>
            </a:r>
            <a:endParaRPr lang="pl-PL" sz="2000" dirty="0">
              <a:latin typeface="Adagio_Slab" pitchFamily="50" charset="-18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7637264" y="869045"/>
            <a:ext cx="1622560" cy="400110"/>
          </a:xfrm>
          <a:prstGeom prst="rect">
            <a:avLst/>
          </a:prstGeom>
          <a:solidFill>
            <a:srgbClr val="C2B0B9"/>
          </a:solidFill>
        </p:spPr>
        <p:txBody>
          <a:bodyPr wrap="none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SAR </a:t>
            </a:r>
            <a:r>
              <a:rPr lang="pl-PL" sz="2000" b="1" dirty="0" err="1" smtClean="0">
                <a:latin typeface="Adagio_Slab" pitchFamily="50" charset="-18"/>
              </a:rPr>
              <a:t>images</a:t>
            </a:r>
            <a:endParaRPr lang="pl-PL" sz="2000" dirty="0">
              <a:latin typeface="Adagio_Slab" pitchFamily="50" charset="-18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0" y="126999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400" dirty="0" smtClean="0">
                <a:latin typeface="Adagio_Slab Medium" pitchFamily="50" charset="-18"/>
              </a:rPr>
              <a:t>Radar </a:t>
            </a:r>
            <a:r>
              <a:rPr lang="pl-PL" sz="3400" dirty="0" err="1" smtClean="0">
                <a:latin typeface="Adagio_Slab Medium" pitchFamily="50" charset="-18"/>
              </a:rPr>
              <a:t>Techniques</a:t>
            </a:r>
            <a:endParaRPr lang="pl-PL" sz="3400" dirty="0">
              <a:latin typeface="Adagio_Slab Medium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136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0" y="247134"/>
            <a:ext cx="12192000" cy="615553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/>
            <a:r>
              <a:rPr lang="pl-PL" sz="3400" dirty="0" smtClean="0">
                <a:latin typeface="Adagio_Slab Medium" pitchFamily="50" charset="-18"/>
              </a:rPr>
              <a:t>Radar </a:t>
            </a:r>
            <a:r>
              <a:rPr lang="pl-PL" sz="3400" dirty="0" err="1">
                <a:latin typeface="Adagio_Slab Medium" pitchFamily="50" charset="-18"/>
              </a:rPr>
              <a:t>Techniques</a:t>
            </a:r>
            <a:endParaRPr lang="pl-PL" sz="3400" dirty="0">
              <a:latin typeface="Adagio_Slab Medium" pitchFamily="50" charset="-18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" y="1084674"/>
            <a:ext cx="6216238" cy="400110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SARAPE </a:t>
            </a:r>
            <a:r>
              <a:rPr lang="pl-PL" sz="2000" b="1" dirty="0" err="1" smtClean="0">
                <a:latin typeface="Adagio_Slab" pitchFamily="50" charset="-18"/>
              </a:rPr>
              <a:t>project</a:t>
            </a:r>
            <a:r>
              <a:rPr lang="pl-PL" sz="2000" b="1" dirty="0" smtClean="0">
                <a:latin typeface="Adagio_Slab" pitchFamily="50" charset="-18"/>
              </a:rPr>
              <a:t>, </a:t>
            </a:r>
            <a:r>
              <a:rPr lang="pl-PL" sz="2000" b="1" dirty="0" err="1" smtClean="0">
                <a:latin typeface="Adagio_Slab" pitchFamily="50" charset="-18"/>
              </a:rPr>
              <a:t>European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Defence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Agency</a:t>
            </a:r>
            <a:endParaRPr lang="en-US" sz="2000" b="1" dirty="0">
              <a:latin typeface="Adagio_Slab" pitchFamily="50" charset="-18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766732" y="6466597"/>
            <a:ext cx="2658535" cy="400110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94GHz SAR radar</a:t>
            </a:r>
            <a:endParaRPr lang="pl-PL" sz="2000" dirty="0">
              <a:latin typeface="Adagio_Slab" pitchFamily="50" charset="-18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425268" y="2252534"/>
            <a:ext cx="4766732" cy="400110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SAR </a:t>
            </a:r>
            <a:r>
              <a:rPr lang="pl-PL" sz="2000" b="1" dirty="0" err="1" smtClean="0">
                <a:latin typeface="Adagio_Slab" pitchFamily="50" charset="-18"/>
              </a:rPr>
              <a:t>images</a:t>
            </a:r>
            <a:r>
              <a:rPr lang="pl-PL" sz="2000" b="1" dirty="0" smtClean="0">
                <a:latin typeface="Adagio_Slab" pitchFamily="50" charset="-18"/>
              </a:rPr>
              <a:t>, 15x15cm resolution</a:t>
            </a:r>
            <a:endParaRPr lang="pl-PL" sz="2000" dirty="0">
              <a:latin typeface="Adagio_Slab" pitchFamily="50" charset="-18"/>
            </a:endParaRPr>
          </a:p>
        </p:txBody>
      </p:sp>
      <p:pic>
        <p:nvPicPr>
          <p:cNvPr id="8" name="Obraz 7" descr="power_li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84"/>
          <a:stretch>
            <a:fillRect/>
          </a:stretch>
        </p:blipFill>
        <p:spPr bwMode="auto">
          <a:xfrm>
            <a:off x="7425268" y="2617192"/>
            <a:ext cx="4766732" cy="4240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8" descr="power_lines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268" y="2617192"/>
            <a:ext cx="1913466" cy="123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mmalanow\Pictures\2012-10\2012-10-02-6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96" y="1484784"/>
            <a:ext cx="4926044" cy="276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mmalanow\Pictures\2012-10\2012-10-03-6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3645"/>
            <a:ext cx="4766733" cy="259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1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21</a:t>
            </a:fld>
            <a:endParaRPr lang="pl-PL"/>
          </a:p>
        </p:txBody>
      </p:sp>
      <p:sp>
        <p:nvSpPr>
          <p:cNvPr id="3" name="Tytuł 1"/>
          <p:cNvSpPr txBox="1">
            <a:spLocks/>
          </p:cNvSpPr>
          <p:nvPr/>
        </p:nvSpPr>
        <p:spPr>
          <a:xfrm>
            <a:off x="0" y="115888"/>
            <a:ext cx="12192000" cy="502179"/>
          </a:xfrm>
          <a:prstGeom prst="rect">
            <a:avLst/>
          </a:prstGeom>
          <a:solidFill>
            <a:srgbClr val="C2B0B9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000" dirty="0" smtClean="0">
                <a:latin typeface="Adagio_Slab Medium" pitchFamily="50" charset="-18"/>
              </a:rPr>
              <a:t>ELHEP – Electronics for High </a:t>
            </a:r>
            <a:r>
              <a:rPr lang="pl-PL" sz="3000" dirty="0" err="1" smtClean="0">
                <a:latin typeface="Adagio_Slab Medium" pitchFamily="50" charset="-18"/>
              </a:rPr>
              <a:t>Energy</a:t>
            </a:r>
            <a:r>
              <a:rPr lang="pl-PL" sz="3000" dirty="0" smtClean="0">
                <a:latin typeface="Adagio_Slab Medium" pitchFamily="50" charset="-18"/>
              </a:rPr>
              <a:t> </a:t>
            </a:r>
            <a:r>
              <a:rPr lang="pl-PL" sz="3000" dirty="0" err="1" smtClean="0">
                <a:latin typeface="Adagio_Slab Medium" pitchFamily="50" charset="-18"/>
              </a:rPr>
              <a:t>Physics</a:t>
            </a:r>
            <a:r>
              <a:rPr lang="pl-PL" sz="3000" dirty="0" smtClean="0">
                <a:latin typeface="Adagio_Slab Medium" pitchFamily="50" charset="-18"/>
              </a:rPr>
              <a:t> Lab.</a:t>
            </a:r>
          </a:p>
        </p:txBody>
      </p:sp>
      <p:sp>
        <p:nvSpPr>
          <p:cNvPr id="4" name="pole tekstowe 3"/>
          <p:cNvSpPr txBox="1">
            <a:spLocks noChangeArrowheads="1"/>
          </p:cNvSpPr>
          <p:nvPr/>
        </p:nvSpPr>
        <p:spPr bwMode="auto">
          <a:xfrm>
            <a:off x="1" y="1385048"/>
            <a:ext cx="2640534" cy="2246769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>
                <a:latin typeface="Adagio_Slab" pitchFamily="50" charset="-18"/>
              </a:rPr>
              <a:t>Soft</a:t>
            </a:r>
            <a:r>
              <a:rPr lang="pl-PL" sz="2000" b="1" dirty="0">
                <a:latin typeface="Adagio_Slab" pitchFamily="50" charset="-18"/>
              </a:rPr>
              <a:t> X-</a:t>
            </a:r>
            <a:r>
              <a:rPr lang="pl-PL" sz="2000" b="1" dirty="0" err="1">
                <a:latin typeface="Adagio_Slab" pitchFamily="50" charset="-18"/>
              </a:rPr>
              <a:t>ray</a:t>
            </a:r>
            <a:r>
              <a:rPr lang="pl-PL" sz="2000" b="1" dirty="0">
                <a:latin typeface="Adagio_Slab" pitchFamily="50" charset="-18"/>
              </a:rPr>
              <a:t> T-GEM </a:t>
            </a:r>
            <a:r>
              <a:rPr lang="pl-PL" sz="2000" b="1" dirty="0" err="1">
                <a:latin typeface="Adagio_Slab" pitchFamily="50" charset="-18"/>
              </a:rPr>
              <a:t>detector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at</a:t>
            </a:r>
            <a:r>
              <a:rPr lang="pl-PL" sz="2000" b="1" dirty="0">
                <a:latin typeface="Adagio_Slab" pitchFamily="50" charset="-18"/>
              </a:rPr>
              <a:t> JET tokamak (</a:t>
            </a:r>
            <a:r>
              <a:rPr lang="pl-PL" sz="2000" b="1" dirty="0" err="1">
                <a:latin typeface="Adagio_Slab" pitchFamily="50" charset="-18"/>
              </a:rPr>
              <a:t>Culham</a:t>
            </a:r>
            <a:r>
              <a:rPr lang="pl-PL" sz="2000" b="1" dirty="0">
                <a:latin typeface="Adagio_Slab" pitchFamily="50" charset="-18"/>
              </a:rPr>
              <a:t>/Oxford, GB) with fast </a:t>
            </a:r>
            <a:r>
              <a:rPr lang="pl-PL" sz="2000" b="1" dirty="0" err="1">
                <a:latin typeface="Adagio_Slab" pitchFamily="50" charset="-18"/>
              </a:rPr>
              <a:t>histogramming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based</a:t>
            </a:r>
            <a:r>
              <a:rPr lang="pl-PL" sz="2000" b="1" dirty="0">
                <a:latin typeface="Adagio_Slab" pitchFamily="50" charset="-18"/>
              </a:rPr>
              <a:t> on </a:t>
            </a:r>
            <a:r>
              <a:rPr lang="pl-PL" sz="2000" b="1" dirty="0" err="1">
                <a:latin typeface="Adagio_Slab" pitchFamily="50" charset="-18"/>
              </a:rPr>
              <a:t>FPGAs</a:t>
            </a:r>
            <a:endParaRPr lang="pl-PL" sz="2000" b="1" dirty="0">
              <a:latin typeface="Adagio_Slab" pitchFamily="50" charset="-1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24000" contrast="18000"/>
          </a:blip>
          <a:srcRect/>
          <a:stretch>
            <a:fillRect/>
          </a:stretch>
        </p:blipFill>
        <p:spPr bwMode="auto">
          <a:xfrm>
            <a:off x="2535234" y="682514"/>
            <a:ext cx="3914778" cy="2746486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0012" y="682514"/>
            <a:ext cx="4321175" cy="2882900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pole tekstowe 3"/>
          <p:cNvSpPr txBox="1">
            <a:spLocks noChangeArrowheads="1"/>
          </p:cNvSpPr>
          <p:nvPr/>
        </p:nvSpPr>
        <p:spPr bwMode="auto">
          <a:xfrm>
            <a:off x="7590101" y="3294132"/>
            <a:ext cx="4601899" cy="707886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>
                <a:latin typeface="Adagio_Slab" pitchFamily="50" charset="-18"/>
              </a:rPr>
              <a:t>uTCA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based</a:t>
            </a:r>
            <a:r>
              <a:rPr lang="pl-PL" sz="2000" b="1" dirty="0">
                <a:latin typeface="Adagio_Slab" pitchFamily="50" charset="-18"/>
              </a:rPr>
              <a:t> high </a:t>
            </a:r>
            <a:r>
              <a:rPr lang="pl-PL" sz="2000" b="1" dirty="0" err="1">
                <a:latin typeface="Adagio_Slab" pitchFamily="50" charset="-18"/>
              </a:rPr>
              <a:t>voltage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diagnostic</a:t>
            </a:r>
            <a:r>
              <a:rPr lang="pl-PL" sz="2000" b="1" dirty="0">
                <a:latin typeface="Adagio_Slab" pitchFamily="50" charset="-18"/>
              </a:rPr>
              <a:t> system for </a:t>
            </a:r>
            <a:r>
              <a:rPr lang="pl-PL" sz="2000" b="1" dirty="0" err="1">
                <a:latin typeface="Adagio_Slab" pitchFamily="50" charset="-18"/>
              </a:rPr>
              <a:t>tokamaks</a:t>
            </a:r>
            <a:endParaRPr lang="pl-PL" sz="2000" b="1" dirty="0">
              <a:latin typeface="Adagio_Slab" pitchFamily="50" charset="-18"/>
            </a:endParaRP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2913" y="4002018"/>
            <a:ext cx="4084643" cy="2489270"/>
          </a:xfrm>
          <a:prstGeom prst="rect">
            <a:avLst/>
          </a:prstGeom>
          <a:solidFill>
            <a:srgbClr val="C2B0B9"/>
          </a:solidFill>
          <a:ln w="9525">
            <a:noFill/>
            <a:round/>
            <a:headEnd/>
            <a:tailEnd/>
          </a:ln>
        </p:spPr>
      </p:pic>
      <p:sp>
        <p:nvSpPr>
          <p:cNvPr id="9" name="pole tekstowe 3"/>
          <p:cNvSpPr txBox="1">
            <a:spLocks noChangeArrowheads="1"/>
          </p:cNvSpPr>
          <p:nvPr/>
        </p:nvSpPr>
        <p:spPr bwMode="auto">
          <a:xfrm>
            <a:off x="932914" y="6457890"/>
            <a:ext cx="4084643" cy="400110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Adagio_Slab" pitchFamily="50" charset="-18"/>
              </a:rPr>
              <a:t>White Rabbit development</a:t>
            </a:r>
          </a:p>
        </p:txBody>
      </p:sp>
      <p:pic>
        <p:nvPicPr>
          <p:cNvPr id="11" name="Picture 19" descr="20171010_1502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17557" y="3986266"/>
            <a:ext cx="4430931" cy="2181281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</p:pic>
      <p:sp>
        <p:nvSpPr>
          <p:cNvPr id="10" name="pole tekstowe 3"/>
          <p:cNvSpPr txBox="1">
            <a:spLocks noChangeArrowheads="1"/>
          </p:cNvSpPr>
          <p:nvPr/>
        </p:nvSpPr>
        <p:spPr bwMode="auto">
          <a:xfrm>
            <a:off x="7590101" y="6167547"/>
            <a:ext cx="4608512" cy="707886"/>
          </a:xfrm>
          <a:prstGeom prst="rect">
            <a:avLst/>
          </a:prstGeom>
          <a:solidFill>
            <a:srgbClr val="C2B0B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 b="1" dirty="0" err="1">
                <a:latin typeface="Adagio_Slab" pitchFamily="50" charset="-18"/>
              </a:rPr>
              <a:t>uTCA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cubit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controller</a:t>
            </a:r>
            <a:r>
              <a:rPr lang="pl-PL" sz="2000" b="1" dirty="0">
                <a:latin typeface="Adagio_Slab" pitchFamily="50" charset="-18"/>
              </a:rPr>
              <a:t> for quantum </a:t>
            </a:r>
            <a:r>
              <a:rPr lang="pl-PL" sz="2000" b="1" dirty="0" err="1">
                <a:latin typeface="Adagio_Slab" pitchFamily="50" charset="-18"/>
              </a:rPr>
              <a:t>computing</a:t>
            </a:r>
            <a:endParaRPr lang="pl-PL" sz="20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5460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0" y="115888"/>
            <a:ext cx="12192000" cy="1142999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09599" y="115888"/>
            <a:ext cx="12200467" cy="1143000"/>
          </a:xfrm>
        </p:spPr>
        <p:txBody>
          <a:bodyPr>
            <a:normAutofit/>
          </a:bodyPr>
          <a:lstStyle/>
          <a:p>
            <a:r>
              <a:rPr kumimoji="0" lang="en-US" altLang="pl-PL" sz="3200" dirty="0" smtClean="0">
                <a:latin typeface="Adagio_Slab Medium" pitchFamily="50" charset="-18"/>
              </a:rPr>
              <a:t>Microelectronic Integrated Systems </a:t>
            </a:r>
            <a:r>
              <a:rPr kumimoji="0" lang="pl-PL" altLang="pl-PL" sz="3200" dirty="0" smtClean="0">
                <a:latin typeface="Adagio_Slab Medium" pitchFamily="50" charset="-18"/>
              </a:rPr>
              <a:t/>
            </a:r>
            <a:br>
              <a:rPr kumimoji="0" lang="pl-PL" altLang="pl-PL" sz="3200" dirty="0" smtClean="0">
                <a:latin typeface="Adagio_Slab Medium" pitchFamily="50" charset="-18"/>
              </a:rPr>
            </a:br>
            <a:r>
              <a:rPr kumimoji="0" lang="en-US" altLang="pl-PL" sz="3200" dirty="0" smtClean="0">
                <a:latin typeface="Adagio_Slab Medium" pitchFamily="50" charset="-18"/>
              </a:rPr>
              <a:t>(1)</a:t>
            </a:r>
            <a:r>
              <a:rPr kumimoji="0" lang="pl-PL" altLang="pl-PL" sz="3200" dirty="0" smtClean="0">
                <a:latin typeface="Adagio_Slab Medium" pitchFamily="50" charset="-18"/>
              </a:rPr>
              <a:t> </a:t>
            </a:r>
            <a:r>
              <a:rPr kumimoji="0" lang="en-US" altLang="pl-PL" sz="3200" dirty="0" smtClean="0">
                <a:latin typeface="Adagio_Slab Medium" pitchFamily="50" charset="-18"/>
              </a:rPr>
              <a:t>IC design and testing labs</a:t>
            </a:r>
            <a:endParaRPr lang="en-US" altLang="pl-PL" sz="3200" dirty="0" smtClean="0">
              <a:latin typeface="Adagio_Slab Medium" pitchFamily="50" charset="-18"/>
            </a:endParaRPr>
          </a:p>
        </p:txBody>
      </p:sp>
      <p:pic>
        <p:nvPicPr>
          <p:cNvPr id="13315" name="Picture 9" descr="6pozycjon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384" y="1258888"/>
            <a:ext cx="4155016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328085" y="1258888"/>
            <a:ext cx="6642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b="1" dirty="0">
                <a:latin typeface="Adagio_Slab" pitchFamily="50" charset="-18"/>
              </a:rPr>
              <a:t>Design on Linux and </a:t>
            </a:r>
            <a:r>
              <a:rPr kumimoji="0" lang="en-US" altLang="pl-PL" b="1" dirty="0" err="1">
                <a:latin typeface="Adagio_Slab" pitchFamily="50" charset="-18"/>
              </a:rPr>
              <a:t>MacOS</a:t>
            </a:r>
            <a:r>
              <a:rPr kumimoji="0" lang="en-US" altLang="pl-PL" b="1" dirty="0">
                <a:latin typeface="Adagio_Slab" pitchFamily="50" charset="-18"/>
              </a:rPr>
              <a:t> platform</a:t>
            </a:r>
            <a:endParaRPr lang="en-US" altLang="pl-PL" b="1" dirty="0">
              <a:latin typeface="Adagio_Slab" pitchFamily="50" charset="-18"/>
            </a:endParaRPr>
          </a:p>
        </p:txBody>
      </p:sp>
      <p:pic>
        <p:nvPicPr>
          <p:cNvPr id="13317" name="Obraz 1" descr="labPom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184" y="4364038"/>
            <a:ext cx="49276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970184" y="4221164"/>
            <a:ext cx="2677583" cy="38258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6889752" y="3559175"/>
            <a:ext cx="530224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pl-PL" altLang="pl-PL" sz="2000" b="1" dirty="0">
                <a:latin typeface="Adagio_Slab" pitchFamily="50" charset="-18"/>
              </a:rPr>
              <a:t>Highly </a:t>
            </a:r>
            <a:r>
              <a:rPr lang="pl-PL" altLang="pl-PL" sz="2000" b="1" dirty="0" err="1">
                <a:latin typeface="Adagio_Slab" pitchFamily="50" charset="-18"/>
              </a:rPr>
              <a:t>accurate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measurements</a:t>
            </a:r>
            <a:r>
              <a:rPr lang="pl-PL" altLang="pl-PL" sz="2000" b="1" dirty="0">
                <a:latin typeface="Adagio_Slab" pitchFamily="50" charset="-18"/>
              </a:rPr>
              <a:t> for </a:t>
            </a:r>
            <a:r>
              <a:rPr lang="pl-PL" altLang="pl-PL" sz="2000" b="1" dirty="0" err="1">
                <a:latin typeface="Adagio_Slab" pitchFamily="50" charset="-18"/>
              </a:rPr>
              <a:t>advanced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testing</a:t>
            </a:r>
            <a:r>
              <a:rPr lang="pl-PL" altLang="pl-PL" sz="2000" b="1" dirty="0">
                <a:latin typeface="Adagio_Slab" pitchFamily="50" charset="-18"/>
              </a:rPr>
              <a:t> and on-</a:t>
            </a:r>
            <a:r>
              <a:rPr lang="pl-PL" altLang="pl-PL" sz="2000" b="1" dirty="0" err="1">
                <a:latin typeface="Adagio_Slab" pitchFamily="50" charset="-18"/>
              </a:rPr>
              <a:t>wafer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characterization</a:t>
            </a:r>
            <a:endParaRPr lang="en-US" altLang="pl-PL" sz="2000" b="1" dirty="0">
              <a:latin typeface="Adagio_Slab" pitchFamily="50" charset="-18"/>
            </a:endParaRPr>
          </a:p>
        </p:txBody>
      </p:sp>
      <p:pic>
        <p:nvPicPr>
          <p:cNvPr id="13320" name="Obraz 3" descr="EDAtool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84" y="1890713"/>
            <a:ext cx="650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Box 21"/>
          <p:cNvSpPr txBox="1">
            <a:spLocks noChangeArrowheads="1"/>
          </p:cNvSpPr>
          <p:nvPr/>
        </p:nvSpPr>
        <p:spPr bwMode="auto">
          <a:xfrm>
            <a:off x="3310467" y="1763714"/>
            <a:ext cx="28892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2000" b="1" dirty="0">
                <a:solidFill>
                  <a:srgbClr val="000000"/>
                </a:solidFill>
                <a:latin typeface="Adagio_Slab" pitchFamily="50" charset="-18"/>
              </a:rPr>
              <a:t>EDA tools development</a:t>
            </a:r>
          </a:p>
          <a:p>
            <a:r>
              <a:rPr kumimoji="0" lang="en-US" altLang="pl-PL" sz="2000" b="1" dirty="0">
                <a:solidFill>
                  <a:srgbClr val="000000"/>
                </a:solidFill>
                <a:latin typeface="Adagio_Slab" pitchFamily="50" charset="-18"/>
              </a:rPr>
              <a:t>for research and education</a:t>
            </a:r>
            <a:endParaRPr kumimoji="0" lang="en-US" altLang="pl-PL" sz="20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272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0" y="301625"/>
            <a:ext cx="12192000" cy="825500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338" name="TextBox 20"/>
          <p:cNvSpPr txBox="1">
            <a:spLocks noChangeArrowheads="1"/>
          </p:cNvSpPr>
          <p:nvPr/>
        </p:nvSpPr>
        <p:spPr bwMode="auto">
          <a:xfrm>
            <a:off x="512233" y="2797175"/>
            <a:ext cx="1147233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0" hangingPunct="0"/>
            <a:r>
              <a:rPr kumimoji="0" lang="pl-PL" altLang="pl-PL" b="1" dirty="0">
                <a:latin typeface="Adagio_Slab" pitchFamily="50" charset="-18"/>
              </a:rPr>
              <a:t>Design and development of </a:t>
            </a:r>
            <a:r>
              <a:rPr kumimoji="0" lang="pl-PL" altLang="pl-PL" b="1" dirty="0" err="1">
                <a:latin typeface="Adagio_Slab" pitchFamily="50" charset="-18"/>
              </a:rPr>
              <a:t>ASICs</a:t>
            </a:r>
            <a:r>
              <a:rPr kumimoji="0" lang="pl-PL" altLang="pl-PL" b="1" dirty="0">
                <a:latin typeface="Adagio_Slab" pitchFamily="50" charset="-18"/>
              </a:rPr>
              <a:t> for </a:t>
            </a:r>
            <a:r>
              <a:rPr kumimoji="0" lang="pl-PL" altLang="pl-PL" b="1" dirty="0" err="1">
                <a:latin typeface="Adagio_Slab" pitchFamily="50" charset="-18"/>
              </a:rPr>
              <a:t>applications</a:t>
            </a:r>
            <a:r>
              <a:rPr kumimoji="0" lang="pl-PL" altLang="pl-PL" b="1" dirty="0">
                <a:latin typeface="Adagio_Slab" pitchFamily="50" charset="-18"/>
              </a:rPr>
              <a:t> in </a:t>
            </a:r>
            <a:r>
              <a:rPr kumimoji="0" lang="pl-PL" altLang="pl-PL" b="1" dirty="0" err="1">
                <a:latin typeface="Adagio_Slab" pitchFamily="50" charset="-18"/>
              </a:rPr>
              <a:t>medicine</a:t>
            </a:r>
            <a:r>
              <a:rPr kumimoji="0" lang="pl-PL" altLang="pl-PL" b="1" dirty="0">
                <a:latin typeface="Adagio_Slab" pitchFamily="50" charset="-18"/>
              </a:rPr>
              <a:t>, </a:t>
            </a:r>
            <a:r>
              <a:rPr kumimoji="0" lang="pl-PL" altLang="pl-PL" b="1" dirty="0" err="1">
                <a:latin typeface="Adagio_Slab" pitchFamily="50" charset="-18"/>
              </a:rPr>
              <a:t>telecommunication</a:t>
            </a:r>
            <a:r>
              <a:rPr kumimoji="0" lang="pl-PL" altLang="pl-PL" b="1" dirty="0">
                <a:latin typeface="Adagio_Slab" pitchFamily="50" charset="-18"/>
              </a:rPr>
              <a:t>, </a:t>
            </a:r>
            <a:r>
              <a:rPr kumimoji="0" lang="pl-PL" altLang="pl-PL" b="1" dirty="0" err="1">
                <a:latin typeface="Adagio_Slab" pitchFamily="50" charset="-18"/>
              </a:rPr>
              <a:t>scientific</a:t>
            </a:r>
            <a:r>
              <a:rPr kumimoji="0" lang="pl-PL" altLang="pl-PL" b="1" dirty="0">
                <a:latin typeface="Adagio_Slab" pitchFamily="50" charset="-18"/>
              </a:rPr>
              <a:t> </a:t>
            </a:r>
            <a:r>
              <a:rPr kumimoji="0" lang="pl-PL" altLang="pl-PL" b="1" dirty="0" err="1">
                <a:latin typeface="Adagio_Slab" pitchFamily="50" charset="-18"/>
              </a:rPr>
              <a:t>research</a:t>
            </a:r>
            <a:r>
              <a:rPr kumimoji="0" lang="pl-PL" altLang="pl-PL" b="1" dirty="0">
                <a:latin typeface="Adagio_Slab" pitchFamily="50" charset="-18"/>
              </a:rPr>
              <a:t>, </a:t>
            </a:r>
            <a:r>
              <a:rPr kumimoji="0" lang="pl-PL" altLang="pl-PL" b="1" dirty="0" err="1">
                <a:latin typeface="Adagio_Slab" pitchFamily="50" charset="-18"/>
              </a:rPr>
              <a:t>military</a:t>
            </a:r>
            <a:r>
              <a:rPr kumimoji="0" lang="pl-PL" altLang="pl-PL" b="1" dirty="0">
                <a:latin typeface="Adagio_Slab" pitchFamily="50" charset="-18"/>
              </a:rPr>
              <a:t> </a:t>
            </a:r>
            <a:r>
              <a:rPr kumimoji="0" lang="pl-PL" altLang="pl-PL" b="1" dirty="0" err="1">
                <a:latin typeface="Adagio_Slab" pitchFamily="50" charset="-18"/>
              </a:rPr>
              <a:t>techniques</a:t>
            </a:r>
            <a:r>
              <a:rPr kumimoji="0" lang="pl-PL" altLang="pl-PL" b="1" dirty="0">
                <a:latin typeface="Adagio_Slab" pitchFamily="50" charset="-18"/>
              </a:rPr>
              <a:t> etc. </a:t>
            </a:r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609600" y="115888"/>
            <a:ext cx="10972800" cy="1143000"/>
          </a:xfrm>
        </p:spPr>
        <p:txBody>
          <a:bodyPr>
            <a:normAutofit/>
          </a:bodyPr>
          <a:lstStyle/>
          <a:p>
            <a:r>
              <a:rPr kumimoji="0" lang="en-US" altLang="pl-PL" sz="3200" dirty="0" smtClean="0">
                <a:latin typeface="Adagio_Slab Medium" pitchFamily="50" charset="-18"/>
              </a:rPr>
              <a:t>Microelectronic Integrated Systems (2)</a:t>
            </a:r>
            <a:br>
              <a:rPr kumimoji="0" lang="en-US" altLang="pl-PL" sz="3200" dirty="0" smtClean="0">
                <a:latin typeface="Adagio_Slab Medium" pitchFamily="50" charset="-18"/>
              </a:rPr>
            </a:br>
            <a:r>
              <a:rPr kumimoji="0" lang="en-US" altLang="pl-PL" sz="2800" dirty="0" smtClean="0">
                <a:latin typeface="Adagio_Slab Medium" pitchFamily="50" charset="-18"/>
              </a:rPr>
              <a:t>Application Specific Integrated Circuits (ASICs)</a:t>
            </a:r>
          </a:p>
        </p:txBody>
      </p:sp>
      <p:pic>
        <p:nvPicPr>
          <p:cNvPr id="14340" name="Picture 1" descr="BC_T2_b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17" y="3871913"/>
            <a:ext cx="248708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BC_T2_de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967" y="3824288"/>
            <a:ext cx="3638551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4186767" y="5770563"/>
            <a:ext cx="797136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altLang="pl-PL" b="1" dirty="0">
                <a:latin typeface="Adagio_Slab" pitchFamily="50" charset="-18"/>
              </a:rPr>
              <a:t>A family of 32 bit microprocessors </a:t>
            </a:r>
          </a:p>
          <a:p>
            <a:r>
              <a:rPr lang="en-US" altLang="pl-PL" b="1" dirty="0">
                <a:latin typeface="Adagio_Slab" pitchFamily="50" charset="-18"/>
              </a:rPr>
              <a:t>of custom architectures dedicated to our </a:t>
            </a:r>
            <a:r>
              <a:rPr lang="en-US" altLang="pl-PL" b="1" dirty="0" err="1">
                <a:latin typeface="Adagio_Slab" pitchFamily="50" charset="-18"/>
              </a:rPr>
              <a:t>SoCs</a:t>
            </a:r>
            <a:endParaRPr lang="pl-PL" altLang="pl-PL" b="1" dirty="0">
              <a:latin typeface="Adagio_Slab" pitchFamily="50" charset="-18"/>
            </a:endParaRPr>
          </a:p>
        </p:txBody>
      </p:sp>
      <p:pic>
        <p:nvPicPr>
          <p:cNvPr id="1434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67" y="1333500"/>
            <a:ext cx="2569633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Box 27"/>
          <p:cNvSpPr txBox="1">
            <a:spLocks noChangeArrowheads="1"/>
          </p:cNvSpPr>
          <p:nvPr/>
        </p:nvSpPr>
        <p:spPr bwMode="auto">
          <a:xfrm>
            <a:off x="3022601" y="1317625"/>
            <a:ext cx="293581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2000" b="1" dirty="0">
                <a:solidFill>
                  <a:srgbClr val="000000"/>
                </a:solidFill>
                <a:latin typeface="Adagio_Slab" pitchFamily="50" charset="-18"/>
              </a:rPr>
              <a:t>PAC – for real time data processing, LHC, CERN</a:t>
            </a:r>
          </a:p>
        </p:txBody>
      </p:sp>
      <p:pic>
        <p:nvPicPr>
          <p:cNvPr id="1434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1" y="4070350"/>
            <a:ext cx="220556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TextBox 29"/>
          <p:cNvSpPr txBox="1">
            <a:spLocks noChangeArrowheads="1"/>
          </p:cNvSpPr>
          <p:nvPr/>
        </p:nvSpPr>
        <p:spPr bwMode="auto">
          <a:xfrm>
            <a:off x="2719918" y="4070350"/>
            <a:ext cx="31771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b="1" dirty="0">
                <a:solidFill>
                  <a:srgbClr val="000000"/>
                </a:solidFill>
                <a:latin typeface="Adagio_Slab" pitchFamily="50" charset="-18"/>
              </a:rPr>
              <a:t>Chaotic – for secure</a:t>
            </a:r>
          </a:p>
          <a:p>
            <a:r>
              <a:rPr kumimoji="0" lang="en-US" altLang="pl-PL" b="1" dirty="0">
                <a:solidFill>
                  <a:srgbClr val="000000"/>
                </a:solidFill>
                <a:latin typeface="Adagio_Slab" pitchFamily="50" charset="-18"/>
              </a:rPr>
              <a:t>telecommunication</a:t>
            </a:r>
          </a:p>
          <a:p>
            <a:r>
              <a:rPr kumimoji="0" lang="en-US" altLang="pl-PL" b="1" dirty="0">
                <a:solidFill>
                  <a:srgbClr val="000000"/>
                </a:solidFill>
                <a:latin typeface="Adagio_Slab" pitchFamily="50" charset="-18"/>
              </a:rPr>
              <a:t>applications</a:t>
            </a:r>
          </a:p>
        </p:txBody>
      </p:sp>
      <p:pic>
        <p:nvPicPr>
          <p:cNvPr id="14347" name="Obraz 2" descr="IC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417" y="1333500"/>
            <a:ext cx="508846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91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" y="1147763"/>
            <a:ext cx="6923617" cy="1428750"/>
          </a:xfrm>
        </p:spPr>
        <p:txBody>
          <a:bodyPr/>
          <a:lstStyle/>
          <a:p>
            <a:r>
              <a:rPr kumimoji="0" lang="en-US" altLang="pl-PL" sz="2400" dirty="0" smtClean="0">
                <a:latin typeface="Adagio_Slab" pitchFamily="50" charset="-18"/>
              </a:rPr>
              <a:t>Design and silicon prototype of the  first in the world low frequency low noise amplifier in </a:t>
            </a:r>
            <a:r>
              <a:rPr kumimoji="0" lang="en-US" altLang="pl-PL" sz="2400" b="1" dirty="0" smtClean="0">
                <a:latin typeface="Adagio_Slab" pitchFamily="50" charset="-18"/>
              </a:rPr>
              <a:t>28 nm FDSOI technology</a:t>
            </a:r>
          </a:p>
        </p:txBody>
      </p:sp>
      <p:pic>
        <p:nvPicPr>
          <p:cNvPr id="153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618" y="1293020"/>
            <a:ext cx="5022849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5848352" y="4727576"/>
            <a:ext cx="6394449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2000" dirty="0">
                <a:latin typeface="Adagio_Slab" pitchFamily="50" charset="-18"/>
              </a:rPr>
              <a:t>Compensation of input gate leakage due to innovative “quasi-Darlington” input stage</a:t>
            </a:r>
          </a:p>
          <a:p>
            <a:r>
              <a:rPr kumimoji="0" lang="en-US" altLang="pl-PL" dirty="0">
                <a:latin typeface="Adagio_Slab" pitchFamily="50" charset="-18"/>
              </a:rPr>
              <a:t>RMS noise: 3.1 </a:t>
            </a:r>
            <a:r>
              <a:rPr kumimoji="0" lang="en-US" altLang="pl-PL" dirty="0" err="1">
                <a:latin typeface="Adagio_Slab" pitchFamily="50" charset="-18"/>
              </a:rPr>
              <a:t>μV</a:t>
            </a:r>
            <a:r>
              <a:rPr kumimoji="0" lang="en-US" altLang="pl-PL" dirty="0">
                <a:latin typeface="Adagio_Slab" pitchFamily="50" charset="-18"/>
              </a:rPr>
              <a:t> (1 Hz – 10 kHz)</a:t>
            </a:r>
          </a:p>
        </p:txBody>
      </p:sp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5683251" y="2770188"/>
            <a:ext cx="12403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/>
            <a:r>
              <a:rPr kumimoji="0" lang="en-US" altLang="pl-PL" sz="2000" b="1" dirty="0">
                <a:latin typeface="Adagio_Slab" pitchFamily="50" charset="-18"/>
              </a:rPr>
              <a:t>Circuit layout</a:t>
            </a:r>
          </a:p>
        </p:txBody>
      </p:sp>
      <p:sp>
        <p:nvSpPr>
          <p:cNvPr id="15365" name="TextBox 9"/>
          <p:cNvSpPr txBox="1">
            <a:spLocks noChangeArrowheads="1"/>
          </p:cNvSpPr>
          <p:nvPr/>
        </p:nvSpPr>
        <p:spPr bwMode="auto">
          <a:xfrm>
            <a:off x="1767418" y="6273800"/>
            <a:ext cx="25823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1800" b="1" dirty="0">
                <a:latin typeface="Adagio_Slab" pitchFamily="50" charset="-18"/>
              </a:rPr>
              <a:t>Prototype chip</a:t>
            </a:r>
          </a:p>
        </p:txBody>
      </p:sp>
      <p:pic>
        <p:nvPicPr>
          <p:cNvPr id="1536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067" y="5921376"/>
            <a:ext cx="931333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7" name="TextBox 16"/>
          <p:cNvSpPr txBox="1">
            <a:spLocks noChangeArrowheads="1"/>
          </p:cNvSpPr>
          <p:nvPr/>
        </p:nvSpPr>
        <p:spPr bwMode="auto">
          <a:xfrm>
            <a:off x="7095067" y="5921375"/>
            <a:ext cx="29674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1400" b="1" dirty="0">
                <a:latin typeface="Adagio_Slab Medium" pitchFamily="50" charset="-18"/>
              </a:rPr>
              <a:t>European project “THINGS2DO”</a:t>
            </a:r>
          </a:p>
          <a:p>
            <a:r>
              <a:rPr kumimoji="0" lang="en-US" altLang="pl-PL" sz="1400" b="1" dirty="0">
                <a:latin typeface="Adagio_Slab Medium" pitchFamily="50" charset="-18"/>
              </a:rPr>
              <a:t>(ENIAC GA 621221)</a:t>
            </a:r>
          </a:p>
        </p:txBody>
      </p:sp>
      <p:sp>
        <p:nvSpPr>
          <p:cNvPr id="17" name="Prostokąt 16"/>
          <p:cNvSpPr>
            <a:spLocks noChangeArrowheads="1"/>
          </p:cNvSpPr>
          <p:nvPr/>
        </p:nvSpPr>
        <p:spPr bwMode="auto">
          <a:xfrm>
            <a:off x="0" y="115888"/>
            <a:ext cx="12192000" cy="1093788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369" name="Title 1"/>
          <p:cNvSpPr txBox="1">
            <a:spLocks/>
          </p:cNvSpPr>
          <p:nvPr/>
        </p:nvSpPr>
        <p:spPr bwMode="auto">
          <a:xfrm>
            <a:off x="609600" y="11588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/>
            <a:r>
              <a:rPr kumimoji="0" lang="en-US" altLang="pl-PL" sz="3200" dirty="0">
                <a:latin typeface="Adagio_Slab Medium" pitchFamily="50" charset="-18"/>
              </a:rPr>
              <a:t>Microelectronic Integrated Systems (3)</a:t>
            </a:r>
            <a:br>
              <a:rPr kumimoji="0" lang="en-US" altLang="pl-PL" sz="3200" dirty="0">
                <a:latin typeface="Adagio_Slab Medium" pitchFamily="50" charset="-18"/>
              </a:rPr>
            </a:br>
            <a:r>
              <a:rPr kumimoji="0" lang="en-US" altLang="pl-PL" sz="3200" dirty="0">
                <a:latin typeface="Adagio_Slab Medium" pitchFamily="50" charset="-18"/>
              </a:rPr>
              <a:t>Low noise amplifier for acquisition of bio-signals</a:t>
            </a:r>
          </a:p>
        </p:txBody>
      </p:sp>
      <p:sp>
        <p:nvSpPr>
          <p:cNvPr id="15370" name="TextBox 6"/>
          <p:cNvSpPr txBox="1">
            <a:spLocks noChangeArrowheads="1"/>
          </p:cNvSpPr>
          <p:nvPr/>
        </p:nvSpPr>
        <p:spPr bwMode="auto">
          <a:xfrm>
            <a:off x="4379385" y="3635375"/>
            <a:ext cx="639444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2000" b="1" dirty="0">
                <a:latin typeface="Adagio_Slab" pitchFamily="50" charset="-18"/>
              </a:rPr>
              <a:t>Ideally linear voltage transfer curve due to internal feedback applied to the transistor back gate (FDSOI specific solution)</a:t>
            </a:r>
          </a:p>
        </p:txBody>
      </p:sp>
      <p:pic>
        <p:nvPicPr>
          <p:cNvPr id="15371" name="Obraz 1" descr="charLinThings2d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1" y="2770189"/>
            <a:ext cx="40513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Obraz 2" descr="Prototyp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7" y="5176839"/>
            <a:ext cx="505460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360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auto">
          <a:xfrm>
            <a:off x="0" y="301625"/>
            <a:ext cx="12192000" cy="825500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386" name="Title 1"/>
          <p:cNvSpPr txBox="1">
            <a:spLocks/>
          </p:cNvSpPr>
          <p:nvPr/>
        </p:nvSpPr>
        <p:spPr bwMode="auto">
          <a:xfrm>
            <a:off x="609600" y="11588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/>
            <a:r>
              <a:rPr kumimoji="0" lang="en-US" altLang="pl-PL" sz="2800" dirty="0">
                <a:latin typeface="Adagio_Slab Medium" pitchFamily="50" charset="-18"/>
              </a:rPr>
              <a:t>Microelectronic Integrated Systems (4)</a:t>
            </a:r>
            <a:br>
              <a:rPr kumimoji="0" lang="en-US" altLang="pl-PL" sz="2800" dirty="0">
                <a:latin typeface="Adagio_Slab Medium" pitchFamily="50" charset="-18"/>
              </a:rPr>
            </a:br>
            <a:r>
              <a:rPr lang="pl-PL" altLang="pl-PL" dirty="0" err="1">
                <a:latin typeface="Adagio_Slab Medium" pitchFamily="50" charset="-18"/>
              </a:rPr>
              <a:t>ASICs</a:t>
            </a:r>
            <a:r>
              <a:rPr lang="pl-PL" altLang="pl-PL" dirty="0">
                <a:latin typeface="Adagio_Slab Medium" pitchFamily="50" charset="-18"/>
              </a:rPr>
              <a:t> for </a:t>
            </a:r>
            <a:r>
              <a:rPr lang="pl-PL" altLang="pl-PL" dirty="0" err="1">
                <a:latin typeface="Adagio_Slab Medium" pitchFamily="50" charset="-18"/>
              </a:rPr>
              <a:t>applications</a:t>
            </a:r>
            <a:r>
              <a:rPr lang="pl-PL" altLang="pl-PL" dirty="0">
                <a:latin typeface="Adagio_Slab Medium" pitchFamily="50" charset="-18"/>
              </a:rPr>
              <a:t> in </a:t>
            </a:r>
            <a:r>
              <a:rPr lang="pl-PL" altLang="pl-PL" dirty="0" err="1">
                <a:latin typeface="Adagio_Slab Medium" pitchFamily="50" charset="-18"/>
              </a:rPr>
              <a:t>medicine</a:t>
            </a:r>
            <a:endParaRPr kumimoji="0" lang="en-US" altLang="pl-PL" dirty="0">
              <a:latin typeface="Adagio_Slab Medium" pitchFamily="50" charset="-18"/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5240867" y="2394685"/>
            <a:ext cx="381423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pl-PL" altLang="pl-PL" sz="2000" b="1" dirty="0" err="1">
                <a:latin typeface="Adagio_Slab Medium" pitchFamily="50" charset="-18"/>
              </a:rPr>
              <a:t>BioSoC</a:t>
            </a:r>
            <a:r>
              <a:rPr lang="pl-PL" altLang="pl-PL" sz="2000" b="1" dirty="0">
                <a:latin typeface="Adagio_Slab Medium" pitchFamily="50" charset="-18"/>
              </a:rPr>
              <a:t> &amp; </a:t>
            </a:r>
            <a:r>
              <a:rPr lang="pl-PL" altLang="pl-PL" sz="2000" b="1" dirty="0" err="1">
                <a:latin typeface="Adagio_Slab Medium" pitchFamily="50" charset="-18"/>
              </a:rPr>
              <a:t>HeC</a:t>
            </a:r>
            <a:r>
              <a:rPr lang="pl-PL" altLang="pl-PL" sz="2000" b="1" dirty="0">
                <a:latin typeface="Adagio_Slab Medium" pitchFamily="50" charset="-18"/>
              </a:rPr>
              <a:t> </a:t>
            </a:r>
          </a:p>
          <a:p>
            <a:r>
              <a:rPr lang="en-US" altLang="pl-PL" sz="2000" dirty="0">
                <a:latin typeface="Adagio_Slab Medium" pitchFamily="50" charset="-18"/>
              </a:rPr>
              <a:t>System on Chip for miniaturized Telehealth/Telemedicine wearables</a:t>
            </a:r>
            <a:endParaRPr kumimoji="0" lang="en-US" altLang="pl-PL" sz="2000" dirty="0">
              <a:latin typeface="Adagio_Slab Medium" pitchFamily="50" charset="-18"/>
            </a:endParaRPr>
          </a:p>
        </p:txBody>
      </p:sp>
      <p:sp>
        <p:nvSpPr>
          <p:cNvPr id="16388" name="TextBox 30"/>
          <p:cNvSpPr txBox="1">
            <a:spLocks noChangeArrowheads="1"/>
          </p:cNvSpPr>
          <p:nvPr/>
        </p:nvSpPr>
        <p:spPr bwMode="auto">
          <a:xfrm>
            <a:off x="3481917" y="1463675"/>
            <a:ext cx="463126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sz="2000" b="1" dirty="0" err="1">
                <a:solidFill>
                  <a:srgbClr val="000000"/>
                </a:solidFill>
                <a:latin typeface="Adagio_Slab" pitchFamily="50" charset="-18"/>
              </a:rPr>
              <a:t>Analcomp</a:t>
            </a:r>
            <a:r>
              <a:rPr kumimoji="0" lang="en-US" altLang="pl-PL" sz="2000" dirty="0">
                <a:solidFill>
                  <a:srgbClr val="000000"/>
                </a:solidFill>
                <a:latin typeface="Adagio_Slab" pitchFamily="50" charset="-18"/>
              </a:rPr>
              <a:t> – fuzzy logic based controller for heart pacemakers</a:t>
            </a:r>
          </a:p>
        </p:txBody>
      </p:sp>
      <p:pic>
        <p:nvPicPr>
          <p:cNvPr id="16389" name="Obraz 3" descr="analcom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4" y="1327150"/>
            <a:ext cx="247015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Obraz 4" descr="Biosoc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4" y="4025901"/>
            <a:ext cx="5063067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Obraz 5" descr="Biosoc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1176"/>
            <a:ext cx="4631267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Obraz 7" descr="Biosoc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434" y="1924051"/>
            <a:ext cx="2493433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2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auto">
          <a:xfrm>
            <a:off x="0" y="301625"/>
            <a:ext cx="12192000" cy="825500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410" name="Title 1"/>
          <p:cNvSpPr txBox="1">
            <a:spLocks/>
          </p:cNvSpPr>
          <p:nvPr/>
        </p:nvSpPr>
        <p:spPr bwMode="auto">
          <a:xfrm>
            <a:off x="609600" y="11588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/>
            <a:r>
              <a:rPr kumimoji="0" lang="en-US" altLang="pl-PL" sz="2800" dirty="0">
                <a:latin typeface="Adagio_Slab Medium" pitchFamily="50" charset="-18"/>
              </a:rPr>
              <a:t>Microelectronic Integrated Systems (5)</a:t>
            </a:r>
            <a:br>
              <a:rPr kumimoji="0" lang="en-US" altLang="pl-PL" sz="2800" dirty="0">
                <a:latin typeface="Adagio_Slab Medium" pitchFamily="50" charset="-18"/>
              </a:rPr>
            </a:br>
            <a:r>
              <a:rPr lang="pl-PL" altLang="pl-PL" sz="2800" dirty="0" err="1">
                <a:latin typeface="Adagio_Slab Medium" pitchFamily="50" charset="-18"/>
              </a:rPr>
              <a:t>ASICs</a:t>
            </a:r>
            <a:r>
              <a:rPr lang="pl-PL" altLang="pl-PL" sz="2800" dirty="0">
                <a:latin typeface="Adagio_Slab Medium" pitchFamily="50" charset="-18"/>
              </a:rPr>
              <a:t> for </a:t>
            </a:r>
            <a:r>
              <a:rPr lang="pl-PL" altLang="pl-PL" sz="2800" dirty="0" err="1">
                <a:latin typeface="Adagio_Slab Medium" pitchFamily="50" charset="-18"/>
              </a:rPr>
              <a:t>applications</a:t>
            </a:r>
            <a:r>
              <a:rPr lang="pl-PL" altLang="pl-PL" sz="2800" dirty="0">
                <a:latin typeface="Adagio_Slab Medium" pitchFamily="50" charset="-18"/>
              </a:rPr>
              <a:t> in </a:t>
            </a:r>
            <a:r>
              <a:rPr lang="pl-PL" altLang="pl-PL" sz="2800" dirty="0" err="1">
                <a:latin typeface="Adagio_Slab Medium" pitchFamily="50" charset="-18"/>
              </a:rPr>
              <a:t>outer</a:t>
            </a:r>
            <a:r>
              <a:rPr lang="pl-PL" altLang="pl-PL" sz="2800" dirty="0">
                <a:latin typeface="Adagio_Slab Medium" pitchFamily="50" charset="-18"/>
              </a:rPr>
              <a:t> </a:t>
            </a:r>
            <a:r>
              <a:rPr lang="pl-PL" altLang="pl-PL" sz="2800" dirty="0" err="1">
                <a:latin typeface="Adagio_Slab Medium" pitchFamily="50" charset="-18"/>
              </a:rPr>
              <a:t>space</a:t>
            </a:r>
            <a:r>
              <a:rPr lang="pl-PL" altLang="pl-PL" sz="2800" dirty="0">
                <a:latin typeface="Adagio_Slab Medium" pitchFamily="50" charset="-18"/>
              </a:rPr>
              <a:t> </a:t>
            </a:r>
            <a:r>
              <a:rPr lang="pl-PL" altLang="pl-PL" sz="2800" dirty="0" err="1">
                <a:latin typeface="Adagio_Slab Medium" pitchFamily="50" charset="-18"/>
              </a:rPr>
              <a:t>reserch</a:t>
            </a:r>
            <a:r>
              <a:rPr lang="pl-PL" altLang="pl-PL" sz="2800" dirty="0">
                <a:latin typeface="Adagio_Slab Medium" pitchFamily="50" charset="-18"/>
              </a:rPr>
              <a:t> and </a:t>
            </a:r>
            <a:r>
              <a:rPr lang="pl-PL" altLang="pl-PL" sz="2800" dirty="0" err="1">
                <a:latin typeface="Adagio_Slab Medium" pitchFamily="50" charset="-18"/>
              </a:rPr>
              <a:t>navigation</a:t>
            </a:r>
            <a:endParaRPr kumimoji="0" lang="en-US" altLang="pl-PL" sz="2800" dirty="0">
              <a:latin typeface="Adagio_Slab Medium" pitchFamily="50" charset="-18"/>
            </a:endParaRP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4480984" y="5089525"/>
            <a:ext cx="3816349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altLang="pl-PL" sz="2000" i="1" dirty="0">
                <a:solidFill>
                  <a:srgbClr val="000000"/>
                </a:solidFill>
                <a:latin typeface="Adagio_Slab Medium" pitchFamily="50" charset="-18"/>
              </a:rPr>
              <a:t>GPS L1/L5 + Galileo E1/E5</a:t>
            </a:r>
            <a:endParaRPr lang="en-US" altLang="pl-PL" sz="2000" dirty="0">
              <a:solidFill>
                <a:srgbClr val="000000"/>
              </a:solidFill>
              <a:latin typeface="Adagio_Slab Medium" pitchFamily="50" charset="-18"/>
            </a:endParaRPr>
          </a:p>
          <a:p>
            <a:pPr algn="ctr"/>
            <a:r>
              <a:rPr lang="en-US" altLang="pl-PL" sz="2000" dirty="0">
                <a:solidFill>
                  <a:srgbClr val="000000"/>
                </a:solidFill>
                <a:latin typeface="Adagio_Slab Medium" pitchFamily="50" charset="-18"/>
              </a:rPr>
              <a:t>double-system,</a:t>
            </a:r>
          </a:p>
          <a:p>
            <a:pPr algn="ctr"/>
            <a:r>
              <a:rPr lang="en-US" altLang="pl-PL" sz="2000" dirty="0">
                <a:solidFill>
                  <a:srgbClr val="000000"/>
                </a:solidFill>
                <a:latin typeface="Adagio_Slab Medium" pitchFamily="50" charset="-18"/>
              </a:rPr>
              <a:t>multi-frequency,</a:t>
            </a:r>
          </a:p>
          <a:p>
            <a:pPr algn="ctr"/>
            <a:r>
              <a:rPr lang="en-US" altLang="pl-PL" sz="2000" dirty="0">
                <a:solidFill>
                  <a:srgbClr val="000000"/>
                </a:solidFill>
                <a:latin typeface="Adagio_Slab Medium" pitchFamily="50" charset="-18"/>
              </a:rPr>
              <a:t>multi-purpose receivers</a:t>
            </a:r>
            <a:endParaRPr lang="en-US" altLang="pl-PL" sz="2000" i="1" dirty="0">
              <a:latin typeface="Adagio_Slab Medium" pitchFamily="50" charset="-18"/>
            </a:endParaRPr>
          </a:p>
        </p:txBody>
      </p:sp>
      <p:sp>
        <p:nvSpPr>
          <p:cNvPr id="17412" name="TextBox 30"/>
          <p:cNvSpPr txBox="1">
            <a:spLocks noChangeArrowheads="1"/>
          </p:cNvSpPr>
          <p:nvPr/>
        </p:nvSpPr>
        <p:spPr bwMode="auto">
          <a:xfrm>
            <a:off x="4078818" y="2846388"/>
            <a:ext cx="413173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/>
            <a:r>
              <a:rPr kumimoji="0" lang="en-US" altLang="pl-PL" sz="2000" b="1" dirty="0">
                <a:latin typeface="Adagio_Slab" pitchFamily="50" charset="-18"/>
              </a:rPr>
              <a:t>ASICs controlling operation of the comet penetrator and data transmission</a:t>
            </a:r>
            <a:endParaRPr kumimoji="0" lang="en-US" altLang="pl-PL" sz="2000" b="1" dirty="0">
              <a:solidFill>
                <a:srgbClr val="FF0000"/>
              </a:solidFill>
              <a:latin typeface="Adagio_Slab" pitchFamily="50" charset="-18"/>
            </a:endParaRPr>
          </a:p>
        </p:txBody>
      </p:sp>
      <p:pic>
        <p:nvPicPr>
          <p:cNvPr id="17413" name="Picture 4" descr="rosettab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1255713"/>
            <a:ext cx="353906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Obraz 1" descr="GNSS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18" y="3871914"/>
            <a:ext cx="3738033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Obraz 2" descr="GNSS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1" y="4829176"/>
            <a:ext cx="301413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30"/>
          <p:cNvSpPr txBox="1">
            <a:spLocks noChangeArrowheads="1"/>
          </p:cNvSpPr>
          <p:nvPr/>
        </p:nvSpPr>
        <p:spPr bwMode="auto">
          <a:xfrm>
            <a:off x="1172634" y="1214438"/>
            <a:ext cx="301413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kumimoji="0" lang="en-US" altLang="pl-PL" b="1" dirty="0">
                <a:latin typeface="Adagio_Slab" pitchFamily="50" charset="-18"/>
              </a:rPr>
              <a:t>Rosetta mission</a:t>
            </a:r>
            <a:endParaRPr kumimoji="0" lang="en-US" altLang="pl-PL" b="1" dirty="0">
              <a:solidFill>
                <a:srgbClr val="FF0000"/>
              </a:solidFill>
              <a:latin typeface="Adagio_Slab" pitchFamily="50" charset="-18"/>
            </a:endParaRPr>
          </a:p>
        </p:txBody>
      </p:sp>
      <p:pic>
        <p:nvPicPr>
          <p:cNvPr id="17417" name="Obraz 6" descr="rosetta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2" y="1717675"/>
            <a:ext cx="3575049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Obraz 8" descr="mupus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818" y="1279525"/>
            <a:ext cx="2785533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8" descr="9ru-3qbW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1" y="1801813"/>
            <a:ext cx="1416049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0" name="TextBox 6"/>
          <p:cNvSpPr txBox="1">
            <a:spLocks noChangeArrowheads="1"/>
          </p:cNvSpPr>
          <p:nvPr/>
        </p:nvSpPr>
        <p:spPr bwMode="auto">
          <a:xfrm>
            <a:off x="4404784" y="4086225"/>
            <a:ext cx="741468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pl-PL" altLang="pl-PL" b="1" dirty="0">
                <a:solidFill>
                  <a:srgbClr val="000000"/>
                </a:solidFill>
                <a:latin typeface="Adagio_Slab" pitchFamily="50" charset="-18"/>
              </a:rPr>
              <a:t>GNSS &amp; </a:t>
            </a:r>
            <a:r>
              <a:rPr lang="pl-PL" altLang="pl-PL" b="1" dirty="0" err="1">
                <a:solidFill>
                  <a:srgbClr val="000000"/>
                </a:solidFill>
                <a:latin typeface="Adagio_Slab" pitchFamily="50" charset="-18"/>
              </a:rPr>
              <a:t>NaviSoC</a:t>
            </a:r>
            <a:endParaRPr lang="pl-PL" altLang="pl-PL" b="1" dirty="0">
              <a:solidFill>
                <a:srgbClr val="000000"/>
              </a:solidFill>
              <a:latin typeface="Adagio_Slab" pitchFamily="50" charset="-18"/>
            </a:endParaRPr>
          </a:p>
          <a:p>
            <a:r>
              <a:rPr lang="en-US" altLang="pl-PL" sz="2000" dirty="0">
                <a:latin typeface="Adagio_Slab" pitchFamily="50" charset="-18"/>
              </a:rPr>
              <a:t>Single-chip solutions for precise satellite</a:t>
            </a:r>
            <a:r>
              <a:rPr lang="pl-PL" altLang="pl-PL" sz="2000" dirty="0">
                <a:latin typeface="Adagio_Slab" pitchFamily="50" charset="-18"/>
              </a:rPr>
              <a:t> </a:t>
            </a:r>
            <a:r>
              <a:rPr lang="en-US" altLang="pl-PL" sz="2000" dirty="0">
                <a:latin typeface="Adagio_Slab" pitchFamily="50" charset="-18"/>
              </a:rPr>
              <a:t>positioning</a:t>
            </a:r>
          </a:p>
        </p:txBody>
      </p:sp>
    </p:spTree>
    <p:extLst>
      <p:ext uri="{BB962C8B-B14F-4D97-AF65-F5344CB8AC3E}">
        <p14:creationId xmlns:p14="http://schemas.microsoft.com/office/powerpoint/2010/main" val="316321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037" descr="simModFit_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533" y="2232026"/>
            <a:ext cx="294640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rostokąt 16"/>
          <p:cNvSpPr>
            <a:spLocks noChangeArrowheads="1"/>
          </p:cNvSpPr>
          <p:nvPr/>
        </p:nvSpPr>
        <p:spPr bwMode="auto">
          <a:xfrm>
            <a:off x="-25399" y="142875"/>
            <a:ext cx="12192000" cy="825500"/>
          </a:xfrm>
          <a:prstGeom prst="rect">
            <a:avLst/>
          </a:prstGeom>
          <a:solidFill>
            <a:srgbClr val="C2B0B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l-P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435" name="Title 1"/>
          <p:cNvSpPr txBox="1">
            <a:spLocks/>
          </p:cNvSpPr>
          <p:nvPr/>
        </p:nvSpPr>
        <p:spPr bwMode="auto">
          <a:xfrm>
            <a:off x="654968" y="-158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/>
            <a:r>
              <a:rPr kumimoji="0" lang="en-US" altLang="pl-PL" sz="2800" dirty="0">
                <a:latin typeface="Adagio_Slab Medium" pitchFamily="50" charset="-18"/>
              </a:rPr>
              <a:t>Microelectronic Integrated Systems (6)</a:t>
            </a:r>
            <a:br>
              <a:rPr kumimoji="0" lang="en-US" altLang="pl-PL" sz="2800" dirty="0">
                <a:latin typeface="Adagio_Slab Medium" pitchFamily="50" charset="-18"/>
              </a:rPr>
            </a:br>
            <a:r>
              <a:rPr lang="pl-PL" altLang="pl-PL" b="1" dirty="0">
                <a:latin typeface="Adagio_Slab Medium" pitchFamily="50" charset="-18"/>
              </a:rPr>
              <a:t>VESTIC</a:t>
            </a:r>
            <a:r>
              <a:rPr lang="pl-PL" altLang="pl-PL" dirty="0">
                <a:latin typeface="Adagio_Slab Medium" pitchFamily="50" charset="-18"/>
              </a:rPr>
              <a:t> – a </a:t>
            </a:r>
            <a:r>
              <a:rPr lang="pl-PL" altLang="pl-PL" dirty="0" err="1">
                <a:latin typeface="Adagio_Slab Medium" pitchFamily="50" charset="-18"/>
              </a:rPr>
              <a:t>new</a:t>
            </a:r>
            <a:r>
              <a:rPr lang="pl-PL" altLang="pl-PL" dirty="0">
                <a:latin typeface="Adagio_Slab Medium" pitchFamily="50" charset="-18"/>
              </a:rPr>
              <a:t> </a:t>
            </a:r>
            <a:r>
              <a:rPr lang="pl-PL" altLang="pl-PL" dirty="0" err="1">
                <a:latin typeface="Adagio_Slab Medium" pitchFamily="50" charset="-18"/>
              </a:rPr>
              <a:t>ICs</a:t>
            </a:r>
            <a:r>
              <a:rPr lang="pl-PL" altLang="pl-PL" dirty="0">
                <a:latin typeface="Adagio_Slab Medium" pitchFamily="50" charset="-18"/>
              </a:rPr>
              <a:t> design/</a:t>
            </a:r>
            <a:r>
              <a:rPr lang="pl-PL" altLang="pl-PL" dirty="0" err="1">
                <a:latin typeface="Adagio_Slab Medium" pitchFamily="50" charset="-18"/>
              </a:rPr>
              <a:t>manufacturing</a:t>
            </a:r>
            <a:r>
              <a:rPr lang="pl-PL" altLang="pl-PL" dirty="0">
                <a:latin typeface="Adagio_Slab Medium" pitchFamily="50" charset="-18"/>
              </a:rPr>
              <a:t> </a:t>
            </a:r>
            <a:r>
              <a:rPr lang="pl-PL" altLang="pl-PL" dirty="0" err="1">
                <a:latin typeface="Adagio_Slab Medium" pitchFamily="50" charset="-18"/>
              </a:rPr>
              <a:t>paradigm</a:t>
            </a:r>
            <a:r>
              <a:rPr lang="pl-PL" altLang="pl-PL" dirty="0">
                <a:latin typeface="Adagio_Slab Medium" pitchFamily="50" charset="-18"/>
              </a:rPr>
              <a:t> </a:t>
            </a:r>
            <a:endParaRPr kumimoji="0" lang="en-US" altLang="pl-PL" dirty="0">
              <a:latin typeface="Adagio_Slab Medium" pitchFamily="50" charset="-18"/>
            </a:endParaRPr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287867" y="3914775"/>
            <a:ext cx="374226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CADENCE and </a:t>
            </a:r>
            <a:r>
              <a:rPr lang="pl-PL" sz="1600" b="1" dirty="0" err="1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IMiOCAD</a:t>
            </a:r>
            <a:r>
              <a:rPr lang="pl-PL" sz="1600" b="1" dirty="0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 design </a:t>
            </a:r>
            <a:r>
              <a:rPr lang="pl-PL" sz="1600" b="1" dirty="0" err="1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tools</a:t>
            </a:r>
            <a:endParaRPr lang="en-US" sz="1600" b="1" dirty="0">
              <a:solidFill>
                <a:srgbClr val="000000"/>
              </a:solidFill>
              <a:latin typeface="Adagio_Slab Medium" pitchFamily="50" charset="-18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 flipH="1">
            <a:off x="5215467" y="2487613"/>
            <a:ext cx="304800" cy="381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l-PL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 rot="17901602" flipH="1">
            <a:off x="3244851" y="2424113"/>
            <a:ext cx="228600" cy="508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l-PL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18439" name="Picture 3" descr="S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934" y="1311275"/>
            <a:ext cx="392641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Prostokąt 4"/>
          <p:cNvSpPr>
            <a:spLocks noChangeArrowheads="1"/>
          </p:cNvSpPr>
          <p:nvPr/>
        </p:nvSpPr>
        <p:spPr bwMode="auto">
          <a:xfrm>
            <a:off x="46567" y="959873"/>
            <a:ext cx="609600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173038" indent="-173038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Font typeface="Arial" pitchFamily="34" charset="0"/>
              <a:buChar char="•"/>
            </a:pPr>
            <a:r>
              <a:rPr kumimoji="0" lang="en-US" altLang="pl-PL" sz="1800" i="1" dirty="0">
                <a:solidFill>
                  <a:srgbClr val="000000"/>
                </a:solidFill>
                <a:latin typeface="Adagio_Slab" pitchFamily="50" charset="-18"/>
              </a:rPr>
              <a:t>Full layout regularity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Font typeface="Arial" pitchFamily="34" charset="0"/>
              <a:buChar char="•"/>
            </a:pPr>
            <a:r>
              <a:rPr kumimoji="0" lang="en-US" altLang="pl-PL" sz="1800" i="1" dirty="0">
                <a:solidFill>
                  <a:srgbClr val="000000"/>
                </a:solidFill>
                <a:latin typeface="Adagio_Slab" pitchFamily="50" charset="-18"/>
              </a:rPr>
              <a:t>3D device and interconnect structures</a:t>
            </a:r>
            <a:endParaRPr kumimoji="0" lang="en-US" altLang="pl-PL" sz="1800" dirty="0">
              <a:solidFill>
                <a:srgbClr val="000000"/>
              </a:solidFill>
              <a:latin typeface="Adagio_Slab" pitchFamily="50" charset="-18"/>
            </a:endParaRPr>
          </a:p>
          <a:p>
            <a:pPr lvl="1">
              <a:lnSpc>
                <a:spcPct val="90000"/>
              </a:lnSpc>
              <a:spcBef>
                <a:spcPct val="30000"/>
              </a:spcBef>
              <a:buFont typeface="Arial" pitchFamily="34" charset="0"/>
              <a:buChar char="•"/>
            </a:pPr>
            <a:r>
              <a:rPr kumimoji="0" lang="en-US" altLang="pl-PL" sz="1800" i="1" dirty="0">
                <a:solidFill>
                  <a:srgbClr val="000000"/>
                </a:solidFill>
                <a:latin typeface="Adagio_Slab" pitchFamily="50" charset="-18"/>
              </a:rPr>
              <a:t>Possible process simplification and </a:t>
            </a:r>
            <a:r>
              <a:rPr kumimoji="0" lang="en-US" altLang="pl-PL" sz="1800" i="1" dirty="0" smtClean="0">
                <a:solidFill>
                  <a:srgbClr val="000000"/>
                </a:solidFill>
                <a:latin typeface="Adagio_Slab" pitchFamily="50" charset="-18"/>
              </a:rPr>
              <a:t>minimization</a:t>
            </a:r>
            <a:endParaRPr kumimoji="0" lang="pl-PL" altLang="pl-PL" sz="1800" i="1" dirty="0" smtClean="0">
              <a:solidFill>
                <a:srgbClr val="000000"/>
              </a:solidFill>
              <a:latin typeface="Adagio_Slab" pitchFamily="50" charset="-18"/>
            </a:endParaRPr>
          </a:p>
          <a:p>
            <a:pPr marL="0" lvl="1" indent="0">
              <a:lnSpc>
                <a:spcPct val="90000"/>
              </a:lnSpc>
              <a:spcBef>
                <a:spcPct val="30000"/>
              </a:spcBef>
            </a:pPr>
            <a:r>
              <a:rPr kumimoji="0" lang="en-US" altLang="pl-PL" sz="1800" i="1" dirty="0" smtClean="0">
                <a:solidFill>
                  <a:srgbClr val="000000"/>
                </a:solidFill>
                <a:latin typeface="Adagio_Slab" pitchFamily="50" charset="-18"/>
              </a:rPr>
              <a:t> </a:t>
            </a:r>
            <a:r>
              <a:rPr kumimoji="0" lang="en-US" altLang="pl-PL" sz="1800" i="1" dirty="0">
                <a:solidFill>
                  <a:srgbClr val="000000"/>
                </a:solidFill>
                <a:latin typeface="Adagio_Slab" pitchFamily="50" charset="-18"/>
              </a:rPr>
              <a:t>of number of masks</a:t>
            </a:r>
            <a:endParaRPr kumimoji="0" lang="en-US" altLang="pl-PL" sz="1800" noProof="1">
              <a:solidFill>
                <a:srgbClr val="000000"/>
              </a:solidFill>
              <a:latin typeface="Adagio_Slab" pitchFamily="50" charset="-18"/>
            </a:endParaRPr>
          </a:p>
        </p:txBody>
      </p:sp>
      <p:grpSp>
        <p:nvGrpSpPr>
          <p:cNvPr id="18441" name="Grupa 7"/>
          <p:cNvGrpSpPr>
            <a:grpSpLocks/>
          </p:cNvGrpSpPr>
          <p:nvPr/>
        </p:nvGrpSpPr>
        <p:grpSpPr bwMode="auto">
          <a:xfrm>
            <a:off x="8798984" y="2025650"/>
            <a:ext cx="3045883" cy="2351088"/>
            <a:chOff x="6628392" y="1967359"/>
            <a:chExt cx="2284708" cy="2351729"/>
          </a:xfrm>
        </p:grpSpPr>
        <p:grpSp>
          <p:nvGrpSpPr>
            <p:cNvPr id="18453" name="Group 7"/>
            <p:cNvGrpSpPr>
              <a:grpSpLocks noChangeAspect="1"/>
            </p:cNvGrpSpPr>
            <p:nvPr/>
          </p:nvGrpSpPr>
          <p:grpSpPr bwMode="auto">
            <a:xfrm>
              <a:off x="6628392" y="1994988"/>
              <a:ext cx="2284708" cy="2324100"/>
              <a:chOff x="1488" y="768"/>
              <a:chExt cx="2784" cy="2832"/>
            </a:xfrm>
          </p:grpSpPr>
          <p:sp>
            <p:nvSpPr>
              <p:cNvPr id="42" name="Rectangle 6"/>
              <p:cNvSpPr>
                <a:spLocks noChangeArrowheads="1"/>
              </p:cNvSpPr>
              <p:nvPr/>
            </p:nvSpPr>
            <p:spPr bwMode="auto">
              <a:xfrm>
                <a:off x="1488" y="767"/>
                <a:ext cx="2784" cy="283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pl-PL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pic>
            <p:nvPicPr>
              <p:cNvPr id="18459" name="Picture 5" descr="skos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4" y="816"/>
                <a:ext cx="2536" cy="2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6753820" y="2267479"/>
              <a:ext cx="400643" cy="46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/>
                  </a:solidFill>
                  <a:latin typeface="Calibri" charset="0"/>
                  <a:ea typeface="ＭＳ Ｐゴシック" charset="0"/>
                </a:rPr>
                <a:t>G1</a:t>
              </a:r>
            </a:p>
          </p:txBody>
        </p:sp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8030336" y="2729567"/>
              <a:ext cx="400643" cy="46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/>
                  </a:solidFill>
                  <a:latin typeface="Calibri" charset="0"/>
                  <a:ea typeface="ＭＳ Ｐゴシック" charset="0"/>
                </a:rPr>
                <a:t>G2</a:t>
              </a: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7030081" y="3045566"/>
              <a:ext cx="244329" cy="46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/>
                  </a:solidFill>
                  <a:latin typeface="Calibri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7896968" y="1967359"/>
              <a:ext cx="280401" cy="46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/>
                  </a:solidFill>
                  <a:latin typeface="Calibri" charset="0"/>
                  <a:ea typeface="ＭＳ Ｐゴシック" charset="0"/>
                </a:rPr>
                <a:t>D</a:t>
              </a:r>
            </a:p>
          </p:txBody>
        </p:sp>
      </p:grpSp>
      <p:sp>
        <p:nvSpPr>
          <p:cNvPr id="33" name="Line 21"/>
          <p:cNvSpPr>
            <a:spLocks noChangeShapeType="1"/>
          </p:cNvSpPr>
          <p:nvPr/>
        </p:nvSpPr>
        <p:spPr bwMode="auto">
          <a:xfrm rot="10800000" flipH="1">
            <a:off x="10492317" y="3797301"/>
            <a:ext cx="0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l-PL">
              <a:latin typeface="Calibri" charset="0"/>
              <a:ea typeface="ＭＳ Ｐゴシック" charset="0"/>
            </a:endParaRPr>
          </a:p>
        </p:txBody>
      </p:sp>
      <p:sp>
        <p:nvSpPr>
          <p:cNvPr id="18443" name="Prostokąt 43"/>
          <p:cNvSpPr>
            <a:spLocks noChangeArrowheads="1"/>
          </p:cNvSpPr>
          <p:nvPr/>
        </p:nvSpPr>
        <p:spPr bwMode="auto">
          <a:xfrm>
            <a:off x="8005234" y="1075946"/>
            <a:ext cx="41867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173038" indent="-173038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Font typeface="Arial" pitchFamily="34" charset="0"/>
              <a:buChar char="•"/>
            </a:pPr>
            <a:r>
              <a:rPr kumimoji="0" lang="en-US" altLang="pl-PL" sz="2000" b="1" i="1" dirty="0">
                <a:solidFill>
                  <a:srgbClr val="000000"/>
                </a:solidFill>
                <a:latin typeface="Adagio_Slab" pitchFamily="50" charset="-18"/>
              </a:rPr>
              <a:t>New twin gates junction less Vertical Slit FET</a:t>
            </a:r>
            <a:endParaRPr kumimoji="0" lang="en-US" altLang="pl-PL" sz="2000" i="1" dirty="0">
              <a:solidFill>
                <a:srgbClr val="000000"/>
              </a:solidFill>
              <a:latin typeface="Adagio_Slab" pitchFamily="50" charset="-18"/>
            </a:endParaRPr>
          </a:p>
          <a:p>
            <a:pPr lvl="1">
              <a:lnSpc>
                <a:spcPct val="90000"/>
              </a:lnSpc>
              <a:spcBef>
                <a:spcPct val="30000"/>
              </a:spcBef>
              <a:buFont typeface="Arial" pitchFamily="34" charset="0"/>
              <a:buChar char="•"/>
            </a:pPr>
            <a:r>
              <a:rPr kumimoji="0" lang="en-US" altLang="pl-PL" sz="2000" i="1" dirty="0">
                <a:solidFill>
                  <a:srgbClr val="000000"/>
                </a:solidFill>
                <a:latin typeface="Adagio_Slab" pitchFamily="50" charset="-18"/>
              </a:rPr>
              <a:t>Integration of all kinds of devices</a:t>
            </a:r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10176934" y="3979864"/>
            <a:ext cx="203623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Adagio_Slab Medium" pitchFamily="50" charset="-18"/>
                <a:ea typeface="ＭＳ Ｐゴシック" charset="0"/>
              </a:rPr>
              <a:t>GOX  or</a:t>
            </a:r>
          </a:p>
          <a:p>
            <a:pPr>
              <a:defRPr/>
            </a:pPr>
            <a:r>
              <a:rPr lang="en-US" sz="1600" b="1" dirty="0">
                <a:latin typeface="Adagio_Slab Medium" pitchFamily="50" charset="-18"/>
                <a:ea typeface="ＭＳ Ｐゴシック" charset="0"/>
              </a:rPr>
              <a:t> </a:t>
            </a:r>
            <a:r>
              <a:rPr lang="en-US" sz="1600" b="1" i="1" dirty="0">
                <a:latin typeface="Adagio_Slab Medium" pitchFamily="50" charset="-18"/>
                <a:ea typeface="ＭＳ Ｐゴシック" charset="0"/>
              </a:rPr>
              <a:t>p-n</a:t>
            </a:r>
            <a:r>
              <a:rPr lang="en-US" sz="1600" b="1" dirty="0">
                <a:latin typeface="Adagio_Slab Medium" pitchFamily="50" charset="-18"/>
                <a:ea typeface="ＭＳ Ｐゴシック" charset="0"/>
              </a:rPr>
              <a:t> junction</a:t>
            </a:r>
          </a:p>
        </p:txBody>
      </p:sp>
      <p:pic>
        <p:nvPicPr>
          <p:cNvPr id="18445" name="Obraz 11" descr="layout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7" y="4506913"/>
            <a:ext cx="3200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Obraz 46" descr="layoutUNCL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7" y="2298701"/>
            <a:ext cx="1227667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Obraz 49" descr="oscyl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984" y="5572126"/>
            <a:ext cx="5331883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1027" descr="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285" y="3235325"/>
            <a:ext cx="2508249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 29"/>
          <p:cNvSpPr>
            <a:spLocks noChangeArrowheads="1"/>
          </p:cNvSpPr>
          <p:nvPr/>
        </p:nvSpPr>
        <p:spPr bwMode="auto">
          <a:xfrm>
            <a:off x="4339167" y="2951164"/>
            <a:ext cx="34544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TCAD </a:t>
            </a:r>
            <a:r>
              <a:rPr lang="pl-PL" sz="1600" b="1" dirty="0" err="1">
                <a:solidFill>
                  <a:srgbClr val="000000"/>
                </a:solidFill>
                <a:latin typeface="Adagio_Slab Medium" pitchFamily="50" charset="-18"/>
                <a:ea typeface="ＭＳ Ｐゴシック" charset="0"/>
                <a:cs typeface="ＭＳ Ｐゴシック" charset="0"/>
              </a:rPr>
              <a:t>simulations</a:t>
            </a:r>
            <a:endParaRPr lang="en-US" sz="1600" b="1" dirty="0">
              <a:solidFill>
                <a:srgbClr val="000000"/>
              </a:solidFill>
              <a:latin typeface="Adagio_Slab Medium" pitchFamily="50" charset="-18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Rectangle 29"/>
          <p:cNvSpPr>
            <a:spLocks noChangeArrowheads="1"/>
          </p:cNvSpPr>
          <p:nvPr/>
        </p:nvSpPr>
        <p:spPr bwMode="auto">
          <a:xfrm>
            <a:off x="3949701" y="5246689"/>
            <a:ext cx="24870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/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Test 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modules</a:t>
            </a:r>
            <a:endParaRPr kumimoji="0" lang="pl-PL" altLang="pl-PL" sz="1600" b="1" dirty="0">
              <a:solidFill>
                <a:srgbClr val="000000"/>
              </a:solidFill>
              <a:latin typeface="Adagio_Slab Medium" pitchFamily="50" charset="-18"/>
            </a:endParaRPr>
          </a:p>
          <a:p>
            <a:pPr algn="r"/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(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e.g</a:t>
            </a:r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. Ring 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oscillator</a:t>
            </a:r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) – 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cooperation</a:t>
            </a:r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 with 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Institute</a:t>
            </a:r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 of </a:t>
            </a:r>
            <a:r>
              <a:rPr kumimoji="0" lang="pl-PL" altLang="pl-PL" sz="1600" b="1" dirty="0" err="1">
                <a:solidFill>
                  <a:srgbClr val="000000"/>
                </a:solidFill>
                <a:latin typeface="Adagio_Slab Medium" pitchFamily="50" charset="-18"/>
              </a:rPr>
              <a:t>Electron</a:t>
            </a:r>
            <a:r>
              <a:rPr kumimoji="0" lang="pl-PL" altLang="pl-PL" sz="1600" b="1" dirty="0">
                <a:solidFill>
                  <a:srgbClr val="000000"/>
                </a:solidFill>
                <a:latin typeface="Adagio_Slab Medium" pitchFamily="50" charset="-18"/>
              </a:rPr>
              <a:t> Technology</a:t>
            </a:r>
            <a:endParaRPr kumimoji="0" lang="en-US" altLang="pl-PL" sz="1600" b="1" dirty="0">
              <a:solidFill>
                <a:srgbClr val="000000"/>
              </a:solidFill>
              <a:latin typeface="Adagio_Slab Medium" pitchFamily="50" charset="-18"/>
            </a:endParaRPr>
          </a:p>
        </p:txBody>
      </p:sp>
      <p:pic>
        <p:nvPicPr>
          <p:cNvPr id="18451" name="Obraz 5" descr="przesmyk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2" y="3694113"/>
            <a:ext cx="1934633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Obraz 48" descr="oscyl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984" y="4851401"/>
            <a:ext cx="532553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9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7"/>
          <p:cNvSpPr txBox="1">
            <a:spLocks/>
          </p:cNvSpPr>
          <p:nvPr/>
        </p:nvSpPr>
        <p:spPr>
          <a:xfrm>
            <a:off x="8669867" y="660401"/>
            <a:ext cx="294746" cy="177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Font typeface="Arial"/>
              <a:buNone/>
            </a:pPr>
            <a:endParaRPr lang="en-US" sz="2400" b="1" spc="-70" dirty="0">
              <a:solidFill>
                <a:schemeClr val="tx2"/>
              </a:solidFill>
            </a:endParaRPr>
          </a:p>
        </p:txBody>
      </p:sp>
      <p:pic>
        <p:nvPicPr>
          <p:cNvPr id="5" name="Picture 5" descr="D:\PROMOCJA\Nowe\IMiO - zdjęcia do prezentacji\Fotowoltaika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8" y="1165247"/>
            <a:ext cx="3848565" cy="24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:\PROMOCJA\Nowe\IMiO - zdjęcia do prezentacji\Fotowoltaika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165245"/>
            <a:ext cx="5109405" cy="24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D:\PROMOCJA\Nowe\IMiO - zdjęcia do prezentacji\Fotowoltaika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8" y="3799562"/>
            <a:ext cx="3848566" cy="272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0" y="245533"/>
            <a:ext cx="12191999" cy="615553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400" spc="-70" dirty="0" err="1">
                <a:latin typeface="Adagio_Slab Medium" pitchFamily="50" charset="-18"/>
              </a:rPr>
              <a:t>P</a:t>
            </a:r>
            <a:r>
              <a:rPr lang="pl-PL" sz="3400" spc="-70" dirty="0" err="1" smtClean="0">
                <a:latin typeface="Adagio_Slab Medium" pitchFamily="50" charset="-18"/>
              </a:rPr>
              <a:t>hotovoltaics</a:t>
            </a:r>
            <a:endParaRPr lang="en-US" sz="3400" spc="-70" dirty="0">
              <a:latin typeface="Adagio_Slab Medium" pitchFamily="50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6095998" y="3799562"/>
            <a:ext cx="5109406" cy="646331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b="1" dirty="0" err="1">
                <a:latin typeface="Adagio_Slab" pitchFamily="50" charset="-18"/>
              </a:rPr>
              <a:t>characterization</a:t>
            </a:r>
            <a:r>
              <a:rPr lang="pl-PL" b="1" dirty="0">
                <a:latin typeface="Adagio_Slab" pitchFamily="50" charset="-18"/>
              </a:rPr>
              <a:t> of </a:t>
            </a:r>
            <a:r>
              <a:rPr lang="pl-PL" b="1" dirty="0" err="1">
                <a:latin typeface="Adagio_Slab" pitchFamily="50" charset="-18"/>
              </a:rPr>
              <a:t>new</a:t>
            </a:r>
            <a:r>
              <a:rPr lang="pl-PL" b="1" dirty="0">
                <a:latin typeface="Adagio_Slab" pitchFamily="50" charset="-18"/>
              </a:rPr>
              <a:t> materials for PV </a:t>
            </a:r>
            <a:r>
              <a:rPr lang="pl-PL" b="1" dirty="0" err="1">
                <a:latin typeface="Adagio_Slab" pitchFamily="50" charset="-18"/>
              </a:rPr>
              <a:t>cells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115165" y="4874374"/>
            <a:ext cx="5109404" cy="369332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latin typeface="Adagio_Slab" pitchFamily="50" charset="-18"/>
              </a:rPr>
              <a:t>data </a:t>
            </a:r>
            <a:r>
              <a:rPr lang="pl-PL" b="1" dirty="0" err="1">
                <a:latin typeface="Adagio_Slab" pitchFamily="50" charset="-18"/>
              </a:rPr>
              <a:t>analysis</a:t>
            </a:r>
            <a:r>
              <a:rPr lang="pl-PL" b="1" dirty="0">
                <a:latin typeface="Adagio_Slab" pitchFamily="50" charset="-18"/>
              </a:rPr>
              <a:t> and </a:t>
            </a:r>
            <a:r>
              <a:rPr lang="pl-PL" b="1" dirty="0" err="1">
                <a:latin typeface="Adagio_Slab" pitchFamily="50" charset="-18"/>
              </a:rPr>
              <a:t>energy</a:t>
            </a:r>
            <a:r>
              <a:rPr lang="pl-PL" b="1" dirty="0">
                <a:latin typeface="Adagio_Slab" pitchFamily="50" charset="-18"/>
              </a:rPr>
              <a:t> </a:t>
            </a:r>
            <a:r>
              <a:rPr lang="pl-PL" b="1" dirty="0" err="1">
                <a:latin typeface="Adagio_Slab" pitchFamily="50" charset="-18"/>
              </a:rPr>
              <a:t>rate</a:t>
            </a:r>
            <a:r>
              <a:rPr lang="pl-PL" b="1" dirty="0">
                <a:latin typeface="Adagio_Slab" pitchFamily="50" charset="-18"/>
              </a:rPr>
              <a:t> </a:t>
            </a:r>
            <a:r>
              <a:rPr lang="pl-PL" b="1" dirty="0" err="1" smtClean="0">
                <a:latin typeface="Adagio_Slab" pitchFamily="50" charset="-18"/>
              </a:rPr>
              <a:t>predictions</a:t>
            </a:r>
            <a:endParaRPr lang="pl-PL" b="1" dirty="0" smtClean="0">
              <a:latin typeface="Adagio_Slab" pitchFamily="50" charset="-18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096001" y="5875388"/>
            <a:ext cx="5109404" cy="646331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Adagio_Slab" pitchFamily="50" charset="-18"/>
              </a:rPr>
              <a:t>design and development of photovoltaic systems</a:t>
            </a:r>
            <a:endParaRPr lang="pl-PL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613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29</a:t>
            </a:fld>
            <a:endParaRPr lang="pl-PL"/>
          </a:p>
        </p:txBody>
      </p:sp>
      <p:sp>
        <p:nvSpPr>
          <p:cNvPr id="4" name="Symbol zastępczy zawartości 7"/>
          <p:cNvSpPr txBox="1">
            <a:spLocks/>
          </p:cNvSpPr>
          <p:nvPr/>
        </p:nvSpPr>
        <p:spPr>
          <a:xfrm>
            <a:off x="8263467" y="660400"/>
            <a:ext cx="701146" cy="2201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Font typeface="Arial"/>
              <a:buNone/>
            </a:pP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D:\PROMOCJA\Nowe\IMiO - zdjęcia do prezentacji\FOTEH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612"/>
            <a:ext cx="3121648" cy="241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PROMOCJA\Nowe\IMiO - zdjęcia do prezentacji\FOTEH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37" y="1241612"/>
            <a:ext cx="5880363" cy="388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5994C9B4-2B3F-4649-A8E7-0E09010E0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7" r="22244" b="18291"/>
          <a:stretch/>
        </p:blipFill>
        <p:spPr bwMode="auto">
          <a:xfrm>
            <a:off x="2802465" y="2570904"/>
            <a:ext cx="2936553" cy="255143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84C2968E-D021-4172-B5AC-F063C5A173AD}"/>
              </a:ext>
            </a:extLst>
          </p:cNvPr>
          <p:cNvSpPr/>
          <p:nvPr/>
        </p:nvSpPr>
        <p:spPr>
          <a:xfrm>
            <a:off x="0" y="5590179"/>
            <a:ext cx="12192000" cy="400110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r>
              <a:rPr lang="pl-PL" sz="2000" b="1" dirty="0">
                <a:latin typeface="Adagio_Slab" pitchFamily="50" charset="-18"/>
              </a:rPr>
              <a:t>EEDH - </a:t>
            </a:r>
            <a:r>
              <a:rPr lang="pl-PL" sz="2000" b="1" dirty="0" err="1">
                <a:latin typeface="Adagio_Slab" pitchFamily="50" charset="-18"/>
              </a:rPr>
              <a:t>Eastern</a:t>
            </a:r>
            <a:r>
              <a:rPr lang="pl-PL" sz="2000" b="1" dirty="0">
                <a:latin typeface="Adagio_Slab" pitchFamily="50" charset="-18"/>
              </a:rPr>
              <a:t> Europe Design Hub (the </a:t>
            </a:r>
            <a:r>
              <a:rPr lang="pl-PL" sz="2000" b="1" dirty="0" err="1">
                <a:latin typeface="Adagio_Slab" pitchFamily="50" charset="-18"/>
              </a:rPr>
              <a:t>only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ASPICs-oriented</a:t>
            </a:r>
            <a:r>
              <a:rPr lang="pl-PL" sz="2000" b="1" dirty="0">
                <a:latin typeface="Adagio_Slab" pitchFamily="50" charset="-18"/>
              </a:rPr>
              <a:t> R&amp;D </a:t>
            </a:r>
            <a:r>
              <a:rPr lang="pl-PL" sz="2000" b="1" dirty="0" err="1">
                <a:latin typeface="Adagio_Slab" pitchFamily="50" charset="-18"/>
              </a:rPr>
              <a:t>centre</a:t>
            </a:r>
            <a:r>
              <a:rPr lang="pl-PL" sz="2000" b="1" dirty="0">
                <a:latin typeface="Adagio_Slab" pitchFamily="50" charset="-18"/>
              </a:rPr>
              <a:t> in EE</a:t>
            </a:r>
            <a:r>
              <a:rPr lang="pl-PL" sz="2000" b="1" dirty="0" smtClean="0">
                <a:latin typeface="Adagio_Slab" pitchFamily="50" charset="-18"/>
              </a:rPr>
              <a:t>)</a:t>
            </a:r>
            <a:endParaRPr lang="pl-PL" sz="2000" b="1" dirty="0">
              <a:latin typeface="Adagio_Slab" pitchFamily="50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284285"/>
            <a:ext cx="12192000" cy="584775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latin typeface="Adagio_Slab Medium" pitchFamily="50" charset="-18"/>
              </a:rPr>
              <a:t>A</a:t>
            </a:r>
            <a:r>
              <a:rPr lang="pl-PL" sz="3200" dirty="0" smtClean="0">
                <a:latin typeface="Adagio_Slab Medium" pitchFamily="50" charset="-18"/>
              </a:rPr>
              <a:t>pplication </a:t>
            </a:r>
            <a:r>
              <a:rPr lang="pl-PL" sz="3200" dirty="0" err="1" smtClean="0">
                <a:latin typeface="Adagio_Slab Medium" pitchFamily="50" charset="-18"/>
              </a:rPr>
              <a:t>specific</a:t>
            </a:r>
            <a:r>
              <a:rPr lang="pl-PL" sz="3200" dirty="0" smtClean="0">
                <a:latin typeface="Adagio_Slab Medium" pitchFamily="50" charset="-18"/>
              </a:rPr>
              <a:t> </a:t>
            </a:r>
            <a:r>
              <a:rPr lang="pl-PL" sz="3200" dirty="0" err="1" smtClean="0">
                <a:latin typeface="Adagio_Slab Medium" pitchFamily="50" charset="-18"/>
              </a:rPr>
              <a:t>photonics</a:t>
            </a:r>
            <a:r>
              <a:rPr lang="pl-PL" sz="3200" dirty="0" smtClean="0">
                <a:latin typeface="Adagio_Slab Medium" pitchFamily="50" charset="-18"/>
              </a:rPr>
              <a:t> </a:t>
            </a:r>
            <a:r>
              <a:rPr lang="pl-PL" sz="3200" dirty="0" err="1" smtClean="0">
                <a:latin typeface="Adagio_Slab Medium" pitchFamily="50" charset="-18"/>
              </a:rPr>
              <a:t>integrated</a:t>
            </a:r>
            <a:r>
              <a:rPr lang="pl-PL" sz="3200" dirty="0" smtClean="0">
                <a:latin typeface="Adagio_Slab Medium" pitchFamily="50" charset="-18"/>
              </a:rPr>
              <a:t> </a:t>
            </a:r>
            <a:r>
              <a:rPr lang="pl-PL" sz="3200" dirty="0" err="1" smtClean="0">
                <a:latin typeface="Adagio_Slab Medium" pitchFamily="50" charset="-18"/>
              </a:rPr>
              <a:t>cuircuits</a:t>
            </a:r>
            <a:r>
              <a:rPr lang="pl-PL" sz="3200" dirty="0" smtClean="0">
                <a:latin typeface="Adagio_Slab Medium" pitchFamily="50" charset="-18"/>
              </a:rPr>
              <a:t> (</a:t>
            </a:r>
            <a:r>
              <a:rPr lang="pl-PL" sz="3200" dirty="0" err="1" smtClean="0">
                <a:latin typeface="Adagio_Slab Medium" pitchFamily="50" charset="-18"/>
              </a:rPr>
              <a:t>aspics</a:t>
            </a:r>
            <a:r>
              <a:rPr lang="pl-PL" sz="3200" dirty="0" smtClean="0">
                <a:latin typeface="Adagio_Slab Medium" pitchFamily="50" charset="-18"/>
              </a:rPr>
              <a:t>)</a:t>
            </a:r>
            <a:endParaRPr lang="en-US" sz="3200" dirty="0">
              <a:latin typeface="Adagio_Slab Medium" pitchFamily="50" charset="-18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8537" y="6284342"/>
            <a:ext cx="12183463" cy="400110"/>
          </a:xfrm>
          <a:prstGeom prst="rect">
            <a:avLst/>
          </a:prstGeom>
          <a:solidFill>
            <a:srgbClr val="C2B0B9"/>
          </a:solidFill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D</a:t>
            </a:r>
            <a:r>
              <a:rPr lang="en-US" sz="2000" b="1" dirty="0" err="1" smtClean="0">
                <a:latin typeface="Adagio_Slab" pitchFamily="50" charset="-18"/>
              </a:rPr>
              <a:t>esign</a:t>
            </a:r>
            <a:r>
              <a:rPr lang="en-US" sz="2000" b="1" dirty="0" smtClean="0">
                <a:latin typeface="Adagio_Slab" pitchFamily="50" charset="-18"/>
              </a:rPr>
              <a:t> </a:t>
            </a:r>
            <a:r>
              <a:rPr lang="en-US" sz="2000" b="1" dirty="0">
                <a:latin typeface="Adagio_Slab" pitchFamily="50" charset="-18"/>
              </a:rPr>
              <a:t>and characterization of ASPICs</a:t>
            </a:r>
            <a:r>
              <a:rPr lang="pl-PL" sz="2000" b="1" dirty="0">
                <a:latin typeface="Adagio_Slab" pitchFamily="50" charset="-18"/>
              </a:rPr>
              <a:t> for </a:t>
            </a:r>
            <a:r>
              <a:rPr lang="pl-PL" sz="2000" b="1" dirty="0" err="1">
                <a:latin typeface="Adagio_Slab" pitchFamily="50" charset="-18"/>
              </a:rPr>
              <a:t>telecommunication</a:t>
            </a:r>
            <a:r>
              <a:rPr lang="pl-PL" sz="2000" b="1" dirty="0">
                <a:latin typeface="Adagio_Slab" pitchFamily="50" charset="-18"/>
              </a:rPr>
              <a:t>, </a:t>
            </a:r>
            <a:r>
              <a:rPr lang="pl-PL" sz="2000" b="1" dirty="0" err="1">
                <a:latin typeface="Adagio_Slab" pitchFamily="50" charset="-18"/>
              </a:rPr>
              <a:t>medical</a:t>
            </a:r>
            <a:r>
              <a:rPr lang="pl-PL" sz="2000" b="1" dirty="0">
                <a:latin typeface="Adagio_Slab" pitchFamily="50" charset="-18"/>
              </a:rPr>
              <a:t> and </a:t>
            </a:r>
            <a:r>
              <a:rPr lang="pl-PL" sz="2000" b="1" dirty="0" err="1">
                <a:latin typeface="Adagio_Slab" pitchFamily="50" charset="-18"/>
              </a:rPr>
              <a:t>military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applications</a:t>
            </a:r>
            <a:r>
              <a:rPr lang="pl-PL" sz="2000" b="1" dirty="0">
                <a:latin typeface="Adagio_Slab" pitchFamily="50" charset="-18"/>
              </a:rPr>
              <a:t> </a:t>
            </a:r>
            <a:endParaRPr lang="en-US" sz="20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7601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E99CBDF-AED9-4A21-AD14-3D2A34EF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3904"/>
            <a:ext cx="12192000" cy="850996"/>
          </a:xfrm>
          <a:solidFill>
            <a:srgbClr val="C2B0B9"/>
          </a:solidFill>
        </p:spPr>
        <p:txBody>
          <a:bodyPr>
            <a:normAutofit/>
          </a:bodyPr>
          <a:lstStyle/>
          <a:p>
            <a:pPr algn="ctr"/>
            <a:r>
              <a:rPr lang="pl-PL" sz="3400" dirty="0" err="1">
                <a:latin typeface="Adagio_Slab Medium" pitchFamily="50" charset="-18"/>
              </a:rPr>
              <a:t>Subwavelength</a:t>
            </a:r>
            <a:r>
              <a:rPr lang="pl-PL" sz="3400" dirty="0">
                <a:latin typeface="Adagio_Slab Medium" pitchFamily="50" charset="-18"/>
              </a:rPr>
              <a:t> </a:t>
            </a:r>
            <a:r>
              <a:rPr lang="pl-PL" sz="3400" dirty="0" err="1">
                <a:latin typeface="Adagio_Slab Medium" pitchFamily="50" charset="-18"/>
              </a:rPr>
              <a:t>photonic</a:t>
            </a:r>
            <a:r>
              <a:rPr lang="pl-PL" sz="3400" dirty="0">
                <a:latin typeface="Adagio_Slab Medium" pitchFamily="50" charset="-18"/>
              </a:rPr>
              <a:t> </a:t>
            </a:r>
            <a:r>
              <a:rPr lang="pl-PL" sz="3400" dirty="0" err="1">
                <a:latin typeface="Adagio_Slab Medium" pitchFamily="50" charset="-18"/>
              </a:rPr>
              <a:t>structures</a:t>
            </a:r>
            <a:endParaRPr lang="en-US" sz="3400" dirty="0">
              <a:latin typeface="Adagio_Slab Medium" pitchFamily="50" charset="-18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BA960D4-195C-4574-9108-39A037794FD5}"/>
              </a:ext>
            </a:extLst>
          </p:cNvPr>
          <p:cNvSpPr txBox="1">
            <a:spLocks/>
          </p:cNvSpPr>
          <p:nvPr/>
        </p:nvSpPr>
        <p:spPr>
          <a:xfrm>
            <a:off x="0" y="1216663"/>
            <a:ext cx="10761784" cy="534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>
                <a:latin typeface="Adagio_Slab" pitchFamily="50" charset="-18"/>
                <a:cs typeface="Arial" pitchFamily="34" charset="0"/>
              </a:rPr>
              <a:t>Innovative structures including coatings based on metamaterials serving variety of photonic applications, including</a:t>
            </a:r>
            <a:r>
              <a:rPr lang="en-US" sz="2000" b="1" dirty="0" smtClean="0">
                <a:latin typeface="Adagio_Slab" pitchFamily="50" charset="-18"/>
                <a:cs typeface="Arial" pitchFamily="34" charset="0"/>
              </a:rPr>
              <a:t>:</a:t>
            </a:r>
            <a:endParaRPr lang="pl-PL" sz="2000" b="1" dirty="0" smtClean="0">
              <a:latin typeface="Adagio_Slab" pitchFamily="50" charset="-18"/>
              <a:cs typeface="Arial" pitchFamily="34" charset="0"/>
            </a:endParaRPr>
          </a:p>
          <a:p>
            <a:pPr algn="l"/>
            <a:endParaRPr lang="en-US" sz="2000" b="1" dirty="0">
              <a:latin typeface="Adagio_Slab" pitchFamily="50" charset="-18"/>
              <a:cs typeface="Arial" pitchFamily="34" charset="0"/>
            </a:endParaRPr>
          </a:p>
          <a:p>
            <a:pPr lvl="1" algn="l">
              <a:buFont typeface="Wingdings" pitchFamily="2" charset="2"/>
              <a:buChar char="§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Novel detection</a:t>
            </a:r>
            <a:r>
              <a:rPr lang="pl-PL" b="1" dirty="0">
                <a:latin typeface="Adagio_Slab" pitchFamily="50" charset="-18"/>
                <a:cs typeface="Arial" pitchFamily="34" charset="0"/>
              </a:rPr>
              <a:t> </a:t>
            </a:r>
            <a:r>
              <a:rPr lang="en-US" b="1" dirty="0">
                <a:latin typeface="Adagio_Slab" pitchFamily="50" charset="-18"/>
                <a:cs typeface="Arial" pitchFamily="34" charset="0"/>
              </a:rPr>
              <a:t>systems,</a:t>
            </a:r>
          </a:p>
          <a:p>
            <a:pPr lvl="1" algn="l">
              <a:buFont typeface="Wingdings" pitchFamily="2" charset="2"/>
              <a:buChar char="§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Active spectral and angular filtering,</a:t>
            </a:r>
          </a:p>
          <a:p>
            <a:pPr lvl="1" algn="l">
              <a:buFont typeface="Wingdings" pitchFamily="2" charset="2"/>
              <a:buChar char="§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Increasing solar cells efficiency.</a:t>
            </a:r>
          </a:p>
          <a:p>
            <a:pPr lvl="1" algn="l">
              <a:buFont typeface="Wingdings" pitchFamily="2" charset="2"/>
              <a:buChar char="§"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135B1AB-CAFF-4846-B073-42B90104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005" y="4738335"/>
            <a:ext cx="2277096" cy="201685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6A0E461-D014-4017-A5D3-250CCA3A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4" t="30692" r="66063" b="40068"/>
          <a:stretch>
            <a:fillRect/>
          </a:stretch>
        </p:blipFill>
        <p:spPr bwMode="auto">
          <a:xfrm>
            <a:off x="2609850" y="3314700"/>
            <a:ext cx="2505284" cy="176090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A4D83FCC-6F88-4EB2-964E-EA71C5D58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911" y="2454580"/>
            <a:ext cx="5372190" cy="200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D7DABE49-CF0A-403A-865D-B21777D90E40}"/>
              </a:ext>
            </a:extLst>
          </p:cNvPr>
          <p:cNvSpPr txBox="1"/>
          <p:nvPr/>
        </p:nvSpPr>
        <p:spPr>
          <a:xfrm>
            <a:off x="0" y="5172371"/>
            <a:ext cx="6070209" cy="1477328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dagio_Slab" pitchFamily="50" charset="-18"/>
                <a:cs typeface="Arial" pitchFamily="34" charset="0"/>
              </a:rPr>
              <a:t>Advantageous: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Low power consumption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CMOS compatibility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Nanoscale dimensions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>
                <a:latin typeface="Adagio_Slab" pitchFamily="50" charset="-18"/>
                <a:cs typeface="Arial" pitchFamily="34" charset="0"/>
              </a:rPr>
              <a:t>Tailorable spectral range of operation</a:t>
            </a:r>
          </a:p>
        </p:txBody>
      </p:sp>
    </p:spTree>
    <p:extLst>
      <p:ext uri="{BB962C8B-B14F-4D97-AF65-F5344CB8AC3E}">
        <p14:creationId xmlns:p14="http://schemas.microsoft.com/office/powerpoint/2010/main" val="2037288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7"/>
          <p:cNvSpPr txBox="1">
            <a:spLocks/>
          </p:cNvSpPr>
          <p:nvPr/>
        </p:nvSpPr>
        <p:spPr>
          <a:xfrm>
            <a:off x="8610600" y="660401"/>
            <a:ext cx="354013" cy="254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Font typeface="Arial"/>
              <a:buNone/>
            </a:pP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5" name="Picture 5" descr="D:\PROMOCJA\Nowe\IMiO - zdjęcia do prezentacji\LabsWarsaw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9341"/>
            <a:ext cx="4155454" cy="259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xmlns="" id="{229A23EA-4AED-4422-868B-422C8E2D0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54187"/>
            <a:ext cx="4155454" cy="286218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84C2968E-D021-4172-B5AC-F063C5A173AD}"/>
              </a:ext>
            </a:extLst>
          </p:cNvPr>
          <p:cNvSpPr/>
          <p:nvPr/>
        </p:nvSpPr>
        <p:spPr>
          <a:xfrm>
            <a:off x="4155454" y="1373896"/>
            <a:ext cx="8036545" cy="400110"/>
          </a:xfrm>
          <a:prstGeom prst="rect">
            <a:avLst/>
          </a:prstGeom>
          <a:solidFill>
            <a:srgbClr val="C2B0B9"/>
          </a:solidFill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>
                <a:latin typeface="Adagio_Slab" pitchFamily="50" charset="-18"/>
              </a:rPr>
              <a:t>S</a:t>
            </a:r>
            <a:r>
              <a:rPr lang="pl-PL" sz="2000" b="1" dirty="0" err="1" smtClean="0">
                <a:latin typeface="Adagio_Slab" pitchFamily="50" charset="-18"/>
              </a:rPr>
              <a:t>hort-wavelength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fiber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>
                <a:latin typeface="Adagio_Slab" pitchFamily="50" charset="-18"/>
              </a:rPr>
              <a:t>lasers</a:t>
            </a:r>
            <a:r>
              <a:rPr lang="pl-PL" sz="2000" b="1" dirty="0">
                <a:latin typeface="Adagio_Slab" pitchFamily="50" charset="-18"/>
              </a:rPr>
              <a:t> (</a:t>
            </a:r>
            <a:r>
              <a:rPr lang="pl-PL" sz="2000" b="1" dirty="0" err="1">
                <a:latin typeface="Adagio_Slab" pitchFamily="50" charset="-18"/>
              </a:rPr>
              <a:t>incl</a:t>
            </a:r>
            <a:r>
              <a:rPr lang="pl-PL" sz="2000" b="1" dirty="0">
                <a:latin typeface="Adagio_Slab" pitchFamily="50" charset="-18"/>
              </a:rPr>
              <a:t>. </a:t>
            </a:r>
            <a:r>
              <a:rPr lang="pl-PL" sz="2000" b="1" dirty="0" err="1">
                <a:latin typeface="Adagio_Slab" pitchFamily="50" charset="-18"/>
              </a:rPr>
              <a:t>up-conversion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lasers</a:t>
            </a:r>
            <a:r>
              <a:rPr lang="pl-PL" sz="2000" b="1" dirty="0" smtClean="0">
                <a:latin typeface="Adagio_Slab" pitchFamily="50" charset="-18"/>
              </a:rPr>
              <a:t>)</a:t>
            </a:r>
            <a:endParaRPr lang="en-US" sz="2000" b="1" dirty="0">
              <a:latin typeface="Adagio_Slab" pitchFamily="50" charset="-18"/>
            </a:endParaRPr>
          </a:p>
        </p:txBody>
      </p:sp>
      <p:pic>
        <p:nvPicPr>
          <p:cNvPr id="9" name="Picture 42" descr="laser_upconver">
            <a:extLst>
              <a:ext uri="{FF2B5EF4-FFF2-40B4-BE49-F238E27FC236}">
                <a16:creationId xmlns:a16="http://schemas.microsoft.com/office/drawing/2014/main" xmlns="" id="{0AE68AB0-C5BA-4D8D-8640-D99AC8EE7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2" y="4789789"/>
            <a:ext cx="3426231" cy="194448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 tekstowe 9"/>
          <p:cNvSpPr txBox="1"/>
          <p:nvPr/>
        </p:nvSpPr>
        <p:spPr>
          <a:xfrm>
            <a:off x="0" y="141070"/>
            <a:ext cx="12192000" cy="646331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600" dirty="0" err="1" smtClean="0">
                <a:latin typeface="Adagio_Slab Medium" pitchFamily="50" charset="-18"/>
              </a:rPr>
              <a:t>Fiber</a:t>
            </a:r>
            <a:r>
              <a:rPr lang="pl-PL" sz="3600" dirty="0" smtClean="0">
                <a:latin typeface="Adagio_Slab Medium" pitchFamily="50" charset="-18"/>
              </a:rPr>
              <a:t> </a:t>
            </a:r>
            <a:r>
              <a:rPr lang="pl-PL" sz="3600" dirty="0" err="1" smtClean="0">
                <a:latin typeface="Adagio_Slab Medium" pitchFamily="50" charset="-18"/>
              </a:rPr>
              <a:t>optic</a:t>
            </a:r>
            <a:r>
              <a:rPr lang="pl-PL" sz="3600" dirty="0" smtClean="0">
                <a:latin typeface="Adagio_Slab Medium" pitchFamily="50" charset="-18"/>
              </a:rPr>
              <a:t> </a:t>
            </a:r>
            <a:r>
              <a:rPr lang="pl-PL" sz="3600" dirty="0" err="1" smtClean="0">
                <a:latin typeface="Adagio_Slab Medium" pitchFamily="50" charset="-18"/>
              </a:rPr>
              <a:t>photonics</a:t>
            </a:r>
            <a:endParaRPr lang="en-US" sz="3600" dirty="0">
              <a:latin typeface="Adagio_Slab Medium" pitchFamily="50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155454" y="2185169"/>
            <a:ext cx="8036546" cy="400110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dagio_Slab" pitchFamily="50" charset="-18"/>
              </a:rPr>
              <a:t>NIR </a:t>
            </a:r>
            <a:r>
              <a:rPr lang="en-US" sz="2000" b="1" dirty="0">
                <a:latin typeface="Adagio_Slab" pitchFamily="50" charset="-18"/>
              </a:rPr>
              <a:t>fiber lasers and amplifiers</a:t>
            </a:r>
            <a:r>
              <a:rPr lang="pl-PL" sz="2000" b="1" dirty="0">
                <a:latin typeface="Adagio_Slab" pitchFamily="50" charset="-18"/>
              </a:rPr>
              <a:t> (</a:t>
            </a:r>
            <a:r>
              <a:rPr lang="pl-PL" sz="2000" b="1" dirty="0" err="1">
                <a:latin typeface="Adagio_Slab" pitchFamily="50" charset="-18"/>
              </a:rPr>
              <a:t>incl</a:t>
            </a:r>
            <a:r>
              <a:rPr lang="pl-PL" sz="2000" b="1" dirty="0">
                <a:latin typeface="Adagio_Slab" pitchFamily="50" charset="-18"/>
              </a:rPr>
              <a:t>. </a:t>
            </a:r>
            <a:r>
              <a:rPr lang="pl-PL" sz="2000" b="1" dirty="0" err="1">
                <a:latin typeface="Adagio_Slab" pitchFamily="50" charset="-18"/>
              </a:rPr>
              <a:t>turn-key</a:t>
            </a:r>
            <a:r>
              <a:rPr lang="pl-PL" sz="2000" b="1" dirty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systems</a:t>
            </a:r>
            <a:r>
              <a:rPr lang="pl-PL" sz="2000" b="1" dirty="0" smtClean="0">
                <a:latin typeface="Adagio_Slab" pitchFamily="50" charset="-18"/>
              </a:rPr>
              <a:t>)</a:t>
            </a:r>
            <a:endParaRPr lang="pl-PL" sz="2000" b="1" dirty="0">
              <a:latin typeface="Adagio_Slab" pitchFamily="50" charset="-18"/>
            </a:endParaRPr>
          </a:p>
        </p:txBody>
      </p:sp>
      <p:pic>
        <p:nvPicPr>
          <p:cNvPr id="8" name="Picture 4" descr="gen2">
            <a:extLst>
              <a:ext uri="{FF2B5EF4-FFF2-40B4-BE49-F238E27FC236}">
                <a16:creationId xmlns:a16="http://schemas.microsoft.com/office/drawing/2014/main" xmlns="" id="{B44552F1-B2AA-4D03-B47B-A66217F9F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2" y="2920143"/>
            <a:ext cx="3426231" cy="155406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88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 txBox="1">
            <a:spLocks/>
          </p:cNvSpPr>
          <p:nvPr/>
        </p:nvSpPr>
        <p:spPr>
          <a:xfrm>
            <a:off x="11760200" y="440267"/>
            <a:ext cx="618067" cy="7722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675766" y="4800599"/>
            <a:ext cx="432434" cy="12497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 smtClean="0">
              <a:latin typeface="Adagio_Slab" pitchFamily="50" charset="-18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81" y="5783890"/>
            <a:ext cx="4930053" cy="98944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181" y="817937"/>
            <a:ext cx="5052819" cy="473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0" y="-7795"/>
            <a:ext cx="12192000" cy="461665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dagio_Slab Medium" pitchFamily="50" charset="-18"/>
              </a:rPr>
              <a:t>Polish Research Infrastructure for Experimentations on Future Internet</a:t>
            </a:r>
            <a:r>
              <a:rPr lang="pl-PL" sz="2400" dirty="0">
                <a:latin typeface="Adagio_Slab Medium" pitchFamily="50" charset="-18"/>
              </a:rPr>
              <a:t> </a:t>
            </a:r>
            <a:r>
              <a:rPr lang="en-GB" sz="2400" dirty="0" smtClean="0">
                <a:latin typeface="Adagio_Slab Medium" pitchFamily="50" charset="-18"/>
              </a:rPr>
              <a:t>Technologies</a:t>
            </a:r>
            <a:endParaRPr lang="en-GB" sz="2400" dirty="0">
              <a:latin typeface="Adagio_Slab Medium" pitchFamily="50" charset="-18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-2" y="1783417"/>
            <a:ext cx="7117661" cy="1015663"/>
          </a:xfrm>
          <a:prstGeom prst="rect">
            <a:avLst/>
          </a:prstGeom>
          <a:solidFill>
            <a:srgbClr val="C2B0B9"/>
          </a:solidFill>
          <a:ln w="38100">
            <a:solidFill>
              <a:srgbClr val="C2B0B9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dagio_Slab" pitchFamily="50" charset="-18"/>
              </a:rPr>
              <a:t>PLLAB 2020 is a distributed research infrastructure </a:t>
            </a:r>
            <a:endParaRPr lang="pl-PL" sz="2000" b="1" dirty="0" smtClean="0">
              <a:latin typeface="Adagio_Slab" pitchFamily="50" charset="-18"/>
            </a:endParaRPr>
          </a:p>
          <a:p>
            <a:r>
              <a:rPr lang="en-GB" sz="2000" b="1" dirty="0" smtClean="0">
                <a:latin typeface="Adagio_Slab" pitchFamily="50" charset="-18"/>
              </a:rPr>
              <a:t>connecting 6 labs in Poland via dedicated optical 10Gbps</a:t>
            </a:r>
            <a:r>
              <a:rPr lang="pl-PL" sz="2000" b="1" dirty="0" smtClean="0">
                <a:latin typeface="Adagio_Slab" pitchFamily="50" charset="-18"/>
              </a:rPr>
              <a:t>.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-3" y="4832627"/>
            <a:ext cx="7117661" cy="707886"/>
          </a:xfrm>
          <a:prstGeom prst="rect">
            <a:avLst/>
          </a:prstGeom>
          <a:solidFill>
            <a:srgbClr val="C2B0B9"/>
          </a:solidFill>
          <a:ln w="38100">
            <a:solidFill>
              <a:srgbClr val="C2B0B9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dagio_Slab" pitchFamily="50" charset="-18"/>
              </a:rPr>
              <a:t>Remote access to experiments via portal:</a:t>
            </a:r>
            <a:br>
              <a:rPr lang="en-GB" sz="2000" b="1" dirty="0">
                <a:latin typeface="Adagio_Slab" pitchFamily="50" charset="-18"/>
              </a:rPr>
            </a:br>
            <a:r>
              <a:rPr lang="en-GB" sz="2000" b="1" dirty="0">
                <a:latin typeface="Adagio_Slab" pitchFamily="50" charset="-18"/>
              </a:rPr>
              <a:t>http://www.pllab.pl </a:t>
            </a:r>
            <a:endParaRPr lang="pl-PL" sz="2000" b="1" dirty="0" smtClean="0">
              <a:latin typeface="Adagio_Slab" pitchFamily="50" charset="-18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-2" y="3429000"/>
            <a:ext cx="7117662" cy="707886"/>
          </a:xfrm>
          <a:prstGeom prst="rect">
            <a:avLst/>
          </a:prstGeom>
          <a:solidFill>
            <a:srgbClr val="C2B0B9"/>
          </a:solidFill>
          <a:ln w="38100">
            <a:solidFill>
              <a:srgbClr val="C2B0B9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dagio_Slab" pitchFamily="50" charset="-18"/>
              </a:rPr>
              <a:t>Integrated with European Fed4FIRE research </a:t>
            </a:r>
            <a:r>
              <a:rPr lang="en-GB" sz="2000" b="1" dirty="0" smtClean="0">
                <a:latin typeface="Adagio_Slab" pitchFamily="50" charset="-18"/>
              </a:rPr>
              <a:t>infrastructure</a:t>
            </a:r>
            <a:endParaRPr lang="en-GB" sz="2000" b="1" dirty="0"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1406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487861"/>
            <a:ext cx="12192000" cy="588463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400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Complex</a:t>
            </a:r>
            <a:r>
              <a:rPr lang="pl-PL" sz="3400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 network </a:t>
            </a:r>
            <a:r>
              <a:rPr lang="pl-PL" sz="3400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analysis</a:t>
            </a:r>
            <a:endParaRPr lang="pl-PL" sz="3400" dirty="0">
              <a:solidFill>
                <a:schemeClr val="tx1"/>
              </a:solidFill>
              <a:latin typeface="Adagio_Slab Medium" pitchFamily="50" charset="-18"/>
              <a:cs typeface="Arial" panose="020B0604020202020204" pitchFamily="34" charset="0"/>
            </a:endParaRPr>
          </a:p>
        </p:txBody>
      </p:sp>
      <p:pic>
        <p:nvPicPr>
          <p:cNvPr id="1026" name="Picture 2" descr="C:\Users\mkamola\AppData\Local\Microsoft\Windows\INetCache\IE\IF8SLCUC\as-p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893" y="1374992"/>
            <a:ext cx="4595108" cy="332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kamola\AppData\Local\Microsoft\Windows\INetCache\IE\IF8SLCUC\chur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6" r="10925"/>
          <a:stretch/>
        </p:blipFill>
        <p:spPr bwMode="auto">
          <a:xfrm>
            <a:off x="-19575" y="3410336"/>
            <a:ext cx="4595108" cy="333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2159563" y="2293095"/>
            <a:ext cx="5615947" cy="864096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structural</a:t>
            </a:r>
            <a:r>
              <a:rPr lang="pl-PL" sz="2000" b="1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resilience </a:t>
            </a:r>
            <a:r>
              <a:rPr lang="en-US" sz="2000" b="1" dirty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analysis for Polish autonomous systems (AS) network</a:t>
            </a:r>
            <a:endParaRPr lang="pl-PL" sz="2000" b="1" dirty="0">
              <a:solidFill>
                <a:schemeClr val="tx1"/>
              </a:solidFill>
              <a:latin typeface="Adagio_Slab Medium" pitchFamily="50" charset="-18"/>
              <a:cs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463819" y="5058876"/>
            <a:ext cx="5615947" cy="864096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c</a:t>
            </a:r>
            <a:r>
              <a:rPr lang="en-US" sz="2000" b="1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hurn</a:t>
            </a:r>
            <a:r>
              <a:rPr lang="en-US" sz="2000" b="1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prediction for telco customers based on their social graph analysis</a:t>
            </a:r>
            <a:endParaRPr lang="pl-PL" sz="2000" b="1" dirty="0">
              <a:solidFill>
                <a:schemeClr val="tx1"/>
              </a:solidFill>
              <a:latin typeface="Adagio_Slab Medium" pitchFamily="50" charset="-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79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-1" y="343157"/>
            <a:ext cx="12192000" cy="622518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400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Energy-</a:t>
            </a:r>
            <a:r>
              <a:rPr lang="pl-PL" sz="3400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efficient</a:t>
            </a:r>
            <a:r>
              <a:rPr lang="pl-PL" sz="3400" dirty="0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 network </a:t>
            </a:r>
            <a:r>
              <a:rPr lang="pl-PL" sz="3400" dirty="0" err="1" smtClean="0">
                <a:solidFill>
                  <a:schemeClr val="tx1"/>
                </a:solidFill>
                <a:latin typeface="Adagio_Slab Medium" pitchFamily="50" charset="-18"/>
                <a:cs typeface="Arial" panose="020B0604020202020204" pitchFamily="34" charset="0"/>
              </a:rPr>
              <a:t>control</a:t>
            </a:r>
            <a:endParaRPr lang="pl-PL" sz="3400" dirty="0">
              <a:solidFill>
                <a:schemeClr val="tx1"/>
              </a:solidFill>
              <a:latin typeface="Adagio_Slab Medium" pitchFamily="50" charset="-18"/>
              <a:cs typeface="Arial" panose="020B0604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1628800"/>
            <a:ext cx="7583488" cy="432048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save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energy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by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wise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routing</a:t>
            </a:r>
            <a:endParaRPr lang="pl-PL" sz="2400" b="1" dirty="0">
              <a:solidFill>
                <a:schemeClr val="tx1"/>
              </a:solidFill>
              <a:latin typeface="Adagio_Slab" pitchFamily="50" charset="-18"/>
              <a:cs typeface="Arial" panose="020B0604020202020204" pitchFamily="34" charset="0"/>
            </a:endParaRPr>
          </a:p>
        </p:txBody>
      </p:sp>
      <p:pic>
        <p:nvPicPr>
          <p:cNvPr id="3" name="Obraz 2" descr="Ens13a.pdf - Adobe Acrobat Reader DC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635" y="1060019"/>
            <a:ext cx="6486056" cy="2736304"/>
          </a:xfrm>
          <a:prstGeom prst="rect">
            <a:avLst/>
          </a:prstGeom>
        </p:spPr>
      </p:pic>
      <p:pic>
        <p:nvPicPr>
          <p:cNvPr id="4" name="Obraz 3" descr="Ens13a.pdf - Adobe Acrobat Reader DC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348" y="4446991"/>
            <a:ext cx="5714985" cy="2411009"/>
          </a:xfrm>
          <a:prstGeom prst="rect">
            <a:avLst/>
          </a:prstGeom>
        </p:spPr>
      </p:pic>
      <p:pic>
        <p:nvPicPr>
          <p:cNvPr id="7" name="Obraz 6" descr="Analyze and optimize Android apps power consumption – Opera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3540" b="7028"/>
          <a:stretch/>
        </p:blipFill>
        <p:spPr>
          <a:xfrm>
            <a:off x="-1" y="2564905"/>
            <a:ext cx="6392255" cy="2164635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6344348" y="3929434"/>
            <a:ext cx="5847651" cy="432048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save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energy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by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wise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processor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control</a:t>
            </a:r>
            <a:endParaRPr lang="pl-PL" sz="2400" b="1" dirty="0">
              <a:solidFill>
                <a:schemeClr val="tx1"/>
              </a:solidFill>
              <a:latin typeface="Adagio_Slab" pitchFamily="50" charset="-18"/>
              <a:cs typeface="Arial" panose="020B0604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0" y="5691325"/>
            <a:ext cx="7477571" cy="432048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test in a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dedicated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testbed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(@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Econet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 FP7 </a:t>
            </a:r>
            <a:r>
              <a:rPr lang="pl-PL" sz="2400" b="1" dirty="0" err="1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project</a:t>
            </a:r>
            <a:r>
              <a:rPr lang="pl-PL" sz="2400" b="1" dirty="0" smtClean="0">
                <a:solidFill>
                  <a:schemeClr val="tx1"/>
                </a:solidFill>
                <a:latin typeface="Adagio_Slab" pitchFamily="50" charset="-18"/>
                <a:cs typeface="Arial" panose="020B0604020202020204" pitchFamily="34" charset="0"/>
              </a:rPr>
              <a:t>)</a:t>
            </a:r>
            <a:endParaRPr lang="pl-PL" sz="2400" b="1" dirty="0">
              <a:solidFill>
                <a:schemeClr val="tx1"/>
              </a:solidFill>
              <a:latin typeface="Adagio_Slab" pitchFamily="50" charset="-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25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5"/>
          <p:cNvSpPr>
            <a:spLocks noGrp="1"/>
          </p:cNvSpPr>
          <p:nvPr>
            <p:ph type="title"/>
          </p:nvPr>
        </p:nvSpPr>
        <p:spPr>
          <a:xfrm>
            <a:off x="0" y="164738"/>
            <a:ext cx="12192000" cy="990600"/>
          </a:xfrm>
          <a:solidFill>
            <a:srgbClr val="C2B0B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/>
            <a:r>
              <a:rPr lang="pl-PL" sz="3600" dirty="0" err="1" smtClean="0">
                <a:latin typeface="Adagio_Slab Medium" pitchFamily="50" charset="-18"/>
                <a:cs typeface="Arial" panose="020B0604020202020204" pitchFamily="34" charset="0"/>
              </a:rPr>
              <a:t>Telecommunication</a:t>
            </a:r>
            <a:r>
              <a:rPr lang="pl-PL" sz="3600" dirty="0" smtClean="0">
                <a:latin typeface="Adagio_Slab Medium" pitchFamily="50" charset="-18"/>
                <a:cs typeface="Arial" panose="020B0604020202020204" pitchFamily="34" charset="0"/>
              </a:rPr>
              <a:t> Systems</a:t>
            </a:r>
            <a:endParaRPr lang="pl-PL" sz="3600" dirty="0">
              <a:latin typeface="Adagio_Slab Medium" pitchFamily="50" charset="-18"/>
              <a:cs typeface="Arial" panose="020B0604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01600" y="1862668"/>
            <a:ext cx="650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latin typeface="Adagio_Slab Medium" pitchFamily="50" charset="-18"/>
              </a:rPr>
              <a:t>A </a:t>
            </a:r>
            <a:r>
              <a:rPr lang="pl-PL" sz="2400" b="1" dirty="0" err="1" smtClean="0">
                <a:latin typeface="Adagio_Slab Medium" pitchFamily="50" charset="-18"/>
              </a:rPr>
              <a:t>world’s</a:t>
            </a:r>
            <a:r>
              <a:rPr lang="pl-PL" sz="2400" b="1" dirty="0" smtClean="0">
                <a:latin typeface="Adagio_Slab Medium" pitchFamily="50" charset="-18"/>
              </a:rPr>
              <a:t> </a:t>
            </a:r>
            <a:r>
              <a:rPr lang="pl-PL" sz="2400" b="1" dirty="0" err="1" smtClean="0">
                <a:latin typeface="Adagio_Slab Medium" pitchFamily="50" charset="-18"/>
              </a:rPr>
              <a:t>record</a:t>
            </a:r>
            <a:r>
              <a:rPr lang="pl-PL" sz="2400" b="1" dirty="0" smtClean="0">
                <a:latin typeface="Adagio_Slab Medium" pitchFamily="50" charset="-18"/>
              </a:rPr>
              <a:t> for </a:t>
            </a:r>
            <a:r>
              <a:rPr lang="pl-PL" sz="2400" b="1" dirty="0" err="1" smtClean="0">
                <a:latin typeface="Adagio_Slab Medium" pitchFamily="50" charset="-18"/>
              </a:rPr>
              <a:t>short</a:t>
            </a:r>
            <a:r>
              <a:rPr lang="pl-PL" sz="2400" b="1" dirty="0" smtClean="0">
                <a:latin typeface="Adagio_Slab Medium" pitchFamily="50" charset="-18"/>
              </a:rPr>
              <a:t> </a:t>
            </a:r>
            <a:r>
              <a:rPr lang="pl-PL" sz="2400" b="1" dirty="0" err="1" smtClean="0">
                <a:latin typeface="Adagio_Slab Medium" pitchFamily="50" charset="-18"/>
              </a:rPr>
              <a:t>range</a:t>
            </a:r>
            <a:r>
              <a:rPr lang="pl-PL" sz="2400" b="1" dirty="0" smtClean="0">
                <a:latin typeface="Adagio_Slab Medium" pitchFamily="50" charset="-18"/>
              </a:rPr>
              <a:t> </a:t>
            </a:r>
          </a:p>
          <a:p>
            <a:r>
              <a:rPr lang="pl-PL" sz="2400" b="1" dirty="0" err="1" smtClean="0">
                <a:latin typeface="Adagio_Slab Medium" pitchFamily="50" charset="-18"/>
              </a:rPr>
              <a:t>optical</a:t>
            </a:r>
            <a:r>
              <a:rPr lang="pl-PL" sz="2400" b="1" dirty="0" smtClean="0">
                <a:latin typeface="Adagio_Slab Medium" pitchFamily="50" charset="-18"/>
              </a:rPr>
              <a:t> data </a:t>
            </a:r>
            <a:r>
              <a:rPr lang="pl-PL" sz="2400" b="1" dirty="0" err="1" smtClean="0">
                <a:latin typeface="Adagio_Slab Medium" pitchFamily="50" charset="-18"/>
              </a:rPr>
              <a:t>communication</a:t>
            </a:r>
            <a:r>
              <a:rPr lang="pl-PL" sz="2400" b="1" dirty="0" smtClean="0">
                <a:latin typeface="Adagio_Slab Medium" pitchFamily="50" charset="-18"/>
              </a:rPr>
              <a:t> </a:t>
            </a:r>
            <a:r>
              <a:rPr lang="pl-PL" sz="2400" b="1" dirty="0" err="1" smtClean="0">
                <a:latin typeface="Adagio_Slab Medium" pitchFamily="50" charset="-18"/>
              </a:rPr>
              <a:t>systems</a:t>
            </a:r>
            <a:r>
              <a:rPr lang="pl-PL" sz="2400" b="1" dirty="0" smtClean="0">
                <a:latin typeface="Adagio_Slab Medium" pitchFamily="50" charset="-18"/>
              </a:rPr>
              <a:t>!</a:t>
            </a:r>
            <a:endParaRPr lang="en-US" sz="2400" b="1" dirty="0">
              <a:latin typeface="Adagio_Slab Medium" pitchFamily="50" charset="-18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84" y="1362075"/>
            <a:ext cx="5788916" cy="209365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2700"/>
            <a:ext cx="6128088" cy="2023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6276084" y="4466516"/>
            <a:ext cx="599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dagio_Slab Medium" pitchFamily="50" charset="-18"/>
              </a:rPr>
              <a:t>10</a:t>
            </a:r>
            <a:r>
              <a:rPr lang="pl-PL" sz="2400" dirty="0" smtClean="0">
                <a:latin typeface="Adagio_Slab Medium" pitchFamily="50" charset="-18"/>
              </a:rPr>
              <a:t>7</a:t>
            </a:r>
            <a:r>
              <a:rPr lang="en-US" sz="2400" dirty="0" smtClean="0">
                <a:latin typeface="Adagio_Slab Medium" pitchFamily="50" charset="-18"/>
              </a:rPr>
              <a:t> Gb/s</a:t>
            </a:r>
            <a:r>
              <a:rPr lang="pl-PL" sz="2400" dirty="0" smtClean="0">
                <a:latin typeface="Adagio_Slab Medium" pitchFamily="50" charset="-18"/>
              </a:rPr>
              <a:t> t</a:t>
            </a:r>
            <a:r>
              <a:rPr lang="en-US" sz="2400" dirty="0" err="1" smtClean="0">
                <a:latin typeface="Adagio_Slab Medium" pitchFamily="50" charset="-18"/>
              </a:rPr>
              <a:t>ransmission</a:t>
            </a:r>
            <a:r>
              <a:rPr lang="en-US" sz="2400" dirty="0" smtClean="0">
                <a:latin typeface="Adagio_Slab Medium" pitchFamily="50" charset="-18"/>
              </a:rPr>
              <a:t> </a:t>
            </a:r>
            <a:r>
              <a:rPr lang="en-US" sz="2400" dirty="0">
                <a:latin typeface="Adagio_Slab Medium" pitchFamily="50" charset="-18"/>
              </a:rPr>
              <a:t>over 100 m </a:t>
            </a:r>
            <a:r>
              <a:rPr lang="pl-PL" sz="2400" dirty="0" smtClean="0">
                <a:latin typeface="Adagio_Slab Medium" pitchFamily="50" charset="-18"/>
              </a:rPr>
              <a:t>and 54 </a:t>
            </a:r>
            <a:r>
              <a:rPr lang="pl-PL" sz="2400" dirty="0" err="1" smtClean="0">
                <a:latin typeface="Adagio_Slab Medium" pitchFamily="50" charset="-18"/>
              </a:rPr>
              <a:t>Gb</a:t>
            </a:r>
            <a:r>
              <a:rPr lang="pl-PL" sz="2400" dirty="0" smtClean="0">
                <a:latin typeface="Adagio_Slab Medium" pitchFamily="50" charset="-18"/>
              </a:rPr>
              <a:t>/s </a:t>
            </a:r>
            <a:r>
              <a:rPr lang="pl-PL" sz="2400" dirty="0" err="1" smtClean="0">
                <a:latin typeface="Adagio_Slab Medium" pitchFamily="50" charset="-18"/>
              </a:rPr>
              <a:t>over</a:t>
            </a:r>
            <a:r>
              <a:rPr lang="pl-PL" sz="2400" dirty="0" smtClean="0">
                <a:latin typeface="Adagio_Slab Medium" pitchFamily="50" charset="-18"/>
              </a:rPr>
              <a:t> 1 km </a:t>
            </a:r>
            <a:r>
              <a:rPr lang="en-US" sz="2400" dirty="0" smtClean="0">
                <a:latin typeface="Adagio_Slab Medium" pitchFamily="50" charset="-18"/>
              </a:rPr>
              <a:t>of </a:t>
            </a:r>
            <a:r>
              <a:rPr lang="en-US" sz="2400" dirty="0">
                <a:latin typeface="Adagio_Slab Medium" pitchFamily="50" charset="-18"/>
              </a:rPr>
              <a:t>Multi Mode Fiber </a:t>
            </a:r>
            <a:r>
              <a:rPr lang="pl-PL" sz="2400" dirty="0">
                <a:latin typeface="Adagio_Slab Medium" pitchFamily="50" charset="-18"/>
              </a:rPr>
              <a:t>was </a:t>
            </a:r>
            <a:r>
              <a:rPr lang="pl-PL" sz="2400" dirty="0" err="1">
                <a:latin typeface="Adagio_Slab Medium" pitchFamily="50" charset="-18"/>
              </a:rPr>
              <a:t>achieved</a:t>
            </a:r>
            <a:r>
              <a:rPr lang="pl-PL" sz="2400" dirty="0">
                <a:latin typeface="Adagio_Slab Medium" pitchFamily="50" charset="-18"/>
              </a:rPr>
              <a:t> </a:t>
            </a:r>
            <a:r>
              <a:rPr lang="pl-PL" sz="2400" dirty="0" smtClean="0">
                <a:latin typeface="Adagio_Slab Medium" pitchFamily="50" charset="-18"/>
              </a:rPr>
              <a:t>by </a:t>
            </a:r>
            <a:r>
              <a:rPr lang="pl-PL" sz="2400" dirty="0" err="1" smtClean="0">
                <a:latin typeface="Adagio_Slab Medium" pitchFamily="50" charset="-18"/>
              </a:rPr>
              <a:t>our</a:t>
            </a:r>
            <a:r>
              <a:rPr lang="pl-PL" sz="2400" dirty="0" smtClean="0">
                <a:latin typeface="Adagio_Slab Medium" pitchFamily="50" charset="-18"/>
              </a:rPr>
              <a:t> </a:t>
            </a:r>
            <a:r>
              <a:rPr lang="pl-PL" sz="2400" dirty="0" err="1" smtClean="0">
                <a:latin typeface="Adagio_Slab Medium" pitchFamily="50" charset="-18"/>
              </a:rPr>
              <a:t>scientific</a:t>
            </a:r>
            <a:r>
              <a:rPr lang="pl-PL" sz="2400" dirty="0" smtClean="0">
                <a:latin typeface="Adagio_Slab Medium" pitchFamily="50" charset="-18"/>
              </a:rPr>
              <a:t> team  in 2016.</a:t>
            </a:r>
            <a:endParaRPr lang="en-US" sz="2400" dirty="0">
              <a:latin typeface="Adagio_Slab Medium" pitchFamily="50" charset="-18"/>
            </a:endParaRPr>
          </a:p>
          <a:p>
            <a:endParaRPr lang="pl-PL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8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581" y="1591728"/>
            <a:ext cx="4145951" cy="516467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211667"/>
            <a:ext cx="12192000" cy="911842"/>
          </a:xfrm>
          <a:prstGeom prst="rect">
            <a:avLst/>
          </a:prstGeom>
          <a:solidFill>
            <a:srgbClr val="C2B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Optical system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measuring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selected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 body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parameters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 </a:t>
            </a:r>
          </a:p>
          <a:p>
            <a:pPr algn="ctr"/>
            <a:r>
              <a:rPr lang="pl-PL" sz="2900" dirty="0">
                <a:solidFill>
                  <a:schemeClr val="tx1"/>
                </a:solidFill>
                <a:latin typeface="Adagio_Slab Medium" pitchFamily="50" charset="-18"/>
              </a:rPr>
              <a:t>f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or the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purpose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 of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physiotherapy</a:t>
            </a:r>
            <a:r>
              <a:rPr lang="pl-PL" sz="2900" dirty="0" smtClean="0">
                <a:solidFill>
                  <a:schemeClr val="tx1"/>
                </a:solidFill>
                <a:latin typeface="Adagio_Slab Medium" pitchFamily="50" charset="-18"/>
              </a:rPr>
              <a:t> and </a:t>
            </a:r>
            <a:r>
              <a:rPr lang="pl-PL" sz="2900" dirty="0" err="1" smtClean="0">
                <a:solidFill>
                  <a:schemeClr val="tx1"/>
                </a:solidFill>
                <a:latin typeface="Adagio_Slab Medium" pitchFamily="50" charset="-18"/>
              </a:rPr>
              <a:t>biomedicine</a:t>
            </a:r>
            <a:endParaRPr lang="pl-PL" sz="2900" dirty="0">
              <a:solidFill>
                <a:schemeClr val="tx1"/>
              </a:solidFill>
              <a:latin typeface="Adagio_Slab Medium" pitchFamily="50" charset="-1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0" y="1676400"/>
            <a:ext cx="7755467" cy="4707467"/>
          </a:xfrm>
          <a:prstGeom prst="rect">
            <a:avLst/>
          </a:prstGeom>
          <a:gradFill flip="none" rotWithShape="1">
            <a:gsLst>
              <a:gs pos="0">
                <a:srgbClr val="C2B0B9">
                  <a:tint val="66000"/>
                  <a:satMod val="160000"/>
                </a:srgbClr>
              </a:gs>
              <a:gs pos="50000">
                <a:srgbClr val="C2B0B9">
                  <a:tint val="44500"/>
                  <a:satMod val="160000"/>
                </a:srgbClr>
              </a:gs>
              <a:gs pos="100000">
                <a:srgbClr val="C2B0B9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 smtClean="0">
                <a:solidFill>
                  <a:schemeClr val="tx1"/>
                </a:solidFill>
                <a:latin typeface="Adagio_Slab" pitchFamily="50" charset="-18"/>
              </a:rPr>
              <a:t>FEATURES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:</a:t>
            </a:r>
          </a:p>
          <a:p>
            <a:endParaRPr lang="pl-PL" sz="2000" dirty="0" smtClean="0">
              <a:solidFill>
                <a:schemeClr val="tx1"/>
              </a:solidFill>
              <a:latin typeface="Adagio_Slab" pitchFamily="50" charset="-1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Non-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ivasive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and non-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contact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method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evaluation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selected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body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parameters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Spatial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position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(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x,y,z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coordinates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)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selected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points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are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result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measurement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No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scanning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: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all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points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are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measured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simultaneously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, lag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free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System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enables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measurement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of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habitual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posture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–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without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any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equipment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stabilizing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musculoskeletal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system of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examined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, i.e.no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forced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position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System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enabling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evaluation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dynamic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changes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of the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posture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caused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by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different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factors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Differences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between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selected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body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positions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or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applied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physical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effort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can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be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analyzed</a:t>
            </a:r>
            <a:endParaRPr lang="pl-PL" sz="2000" dirty="0" smtClean="0">
              <a:solidFill>
                <a:schemeClr val="tx1"/>
              </a:solidFill>
              <a:latin typeface="Adagio_Slab" pitchFamily="50" charset="-1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System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is</a:t>
            </a:r>
            <a:r>
              <a:rPr lang="pl-PL" sz="2000" dirty="0" smtClean="0">
                <a:solidFill>
                  <a:schemeClr val="tx1"/>
                </a:solidFill>
                <a:latin typeface="Adagio_Slab" pitchFamily="50" charset="-18"/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  <a:latin typeface="Adagio_Slab" pitchFamily="50" charset="-18"/>
              </a:rPr>
              <a:t>portable</a:t>
            </a:r>
            <a:endParaRPr lang="pl-PL" sz="2000" dirty="0">
              <a:solidFill>
                <a:schemeClr val="tx1"/>
              </a:solidFill>
              <a:latin typeface="Adagio_Slab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51352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31D-8307-A84B-9D2D-2944E6584EB9}" type="slidenum">
              <a:rPr lang="pl-PL" smtClean="0"/>
              <a:t>37</a:t>
            </a:fld>
            <a:endParaRPr lang="pl-PL"/>
          </a:p>
        </p:txBody>
      </p:sp>
      <p:sp>
        <p:nvSpPr>
          <p:cNvPr id="3" name="Tytuł 1"/>
          <p:cNvSpPr txBox="1">
            <a:spLocks/>
          </p:cNvSpPr>
          <p:nvPr/>
        </p:nvSpPr>
        <p:spPr>
          <a:xfrm>
            <a:off x="0" y="116633"/>
            <a:ext cx="12191999" cy="569168"/>
          </a:xfrm>
          <a:prstGeom prst="rect">
            <a:avLst/>
          </a:prstGeom>
          <a:solidFill>
            <a:srgbClr val="C2B0B9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400" dirty="0" smtClean="0">
                <a:latin typeface="Adagio_Slab Medium" pitchFamily="50" charset="-18"/>
              </a:rPr>
              <a:t>Robot Programming and </a:t>
            </a:r>
            <a:r>
              <a:rPr lang="pl-PL" sz="3400" dirty="0" err="1" smtClean="0">
                <a:latin typeface="Adagio_Slab Medium" pitchFamily="50" charset="-18"/>
              </a:rPr>
              <a:t>Pattern</a:t>
            </a:r>
            <a:r>
              <a:rPr lang="pl-PL" sz="3400" dirty="0" smtClean="0">
                <a:latin typeface="Adagio_Slab Medium" pitchFamily="50" charset="-18"/>
              </a:rPr>
              <a:t> </a:t>
            </a:r>
            <a:r>
              <a:rPr lang="pl-PL" sz="3400" dirty="0" err="1" smtClean="0">
                <a:latin typeface="Adagio_Slab Medium" pitchFamily="50" charset="-18"/>
              </a:rPr>
              <a:t>Recognition</a:t>
            </a:r>
            <a:r>
              <a:rPr lang="pl-PL" sz="3400" dirty="0" smtClean="0">
                <a:latin typeface="Adagio_Slab Medium" pitchFamily="50" charset="-18"/>
              </a:rPr>
              <a:t> </a:t>
            </a:r>
            <a:r>
              <a:rPr lang="pl-PL" sz="3400" dirty="0" err="1" smtClean="0">
                <a:latin typeface="Adagio_Slab Medium" pitchFamily="50" charset="-18"/>
              </a:rPr>
              <a:t>Group</a:t>
            </a:r>
            <a:endParaRPr lang="pl-PL" sz="3400" dirty="0">
              <a:latin typeface="Adagio_Slab Medium" pitchFamily="50" charset="-18"/>
            </a:endParaRPr>
          </a:p>
        </p:txBody>
      </p:sp>
      <p:pic>
        <p:nvPicPr>
          <p:cNvPr id="4" name="Picture 3" descr="C:\Users\Tomcio\Downloads\vel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430" y="973418"/>
            <a:ext cx="4424600" cy="26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Tomcio\Downloads\nao_hazard_det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0" y="3706872"/>
            <a:ext cx="2786309" cy="208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Tomcio\Downloads\swa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933" y="973418"/>
            <a:ext cx="2769799" cy="26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5796252"/>
            <a:ext cx="6529243" cy="707886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Adagio_Slab" pitchFamily="50" charset="-18"/>
              </a:rPr>
              <a:t>RAPP - </a:t>
            </a:r>
            <a:r>
              <a:rPr lang="en-US" sz="2000" b="1" dirty="0" smtClean="0">
                <a:latin typeface="Adagio_Slab" pitchFamily="50" charset="-18"/>
              </a:rPr>
              <a:t>Robotic Applications for Delivering Smart User Empowering Applications</a:t>
            </a:r>
            <a:r>
              <a:rPr lang="pl-PL" sz="2000" b="1" dirty="0" smtClean="0">
                <a:latin typeface="Adagio_Slab" pitchFamily="50" charset="-18"/>
              </a:rPr>
              <a:t> – </a:t>
            </a:r>
            <a:r>
              <a:rPr lang="pl-PL" sz="2000" b="1" dirty="0" err="1" smtClean="0">
                <a:latin typeface="Adagio_Slab" pitchFamily="50" charset="-18"/>
              </a:rPr>
              <a:t>cloud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robotics</a:t>
            </a:r>
            <a:endParaRPr lang="pl-PL" sz="2000" dirty="0">
              <a:latin typeface="Adagio_Slab" pitchFamily="50" charset="-18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950586" y="973418"/>
            <a:ext cx="2792347" cy="1631216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dagio_Slab" pitchFamily="50" charset="-18"/>
              </a:rPr>
              <a:t>SwarmItFIX</a:t>
            </a:r>
            <a:r>
              <a:rPr lang="pl-PL" sz="2000" b="1" dirty="0" smtClean="0">
                <a:latin typeface="Adagio_Slab" pitchFamily="50" charset="-18"/>
              </a:rPr>
              <a:t> – </a:t>
            </a:r>
            <a:r>
              <a:rPr lang="en-US" sz="2000" b="1" dirty="0" smtClean="0">
                <a:latin typeface="Adagio_Slab" pitchFamily="50" charset="-18"/>
              </a:rPr>
              <a:t>Self</a:t>
            </a:r>
            <a:r>
              <a:rPr lang="pl-PL" sz="2000" b="1" dirty="0" smtClean="0">
                <a:latin typeface="Adagio_Slab" pitchFamily="50" charset="-18"/>
              </a:rPr>
              <a:t>-</a:t>
            </a:r>
            <a:r>
              <a:rPr lang="en-US" sz="2000" b="1" dirty="0" smtClean="0">
                <a:latin typeface="Adagio_Slab" pitchFamily="50" charset="-18"/>
              </a:rPr>
              <a:t> Reconfigurable Intelligent Swarm Fixtures</a:t>
            </a:r>
            <a:r>
              <a:rPr lang="pl-PL" sz="2000" b="1" dirty="0" smtClean="0">
                <a:latin typeface="Adagio_Slab" pitchFamily="50" charset="-18"/>
              </a:rPr>
              <a:t> </a:t>
            </a:r>
            <a:r>
              <a:rPr lang="pl-PL" sz="2000" b="1" dirty="0" err="1" smtClean="0">
                <a:latin typeface="Adagio_Slab" pitchFamily="50" charset="-18"/>
              </a:rPr>
              <a:t>composed</a:t>
            </a:r>
            <a:r>
              <a:rPr lang="pl-PL" sz="2000" b="1" dirty="0" smtClean="0">
                <a:latin typeface="Adagio_Slab" pitchFamily="50" charset="-18"/>
              </a:rPr>
              <a:t> </a:t>
            </a:r>
          </a:p>
          <a:p>
            <a:r>
              <a:rPr lang="pl-PL" sz="2000" b="1" dirty="0" smtClean="0">
                <a:latin typeface="Adagio_Slab" pitchFamily="50" charset="-18"/>
              </a:rPr>
              <a:t>of </a:t>
            </a:r>
            <a:r>
              <a:rPr lang="pl-PL" sz="2000" b="1" dirty="0" err="1" smtClean="0">
                <a:latin typeface="Adagio_Slab" pitchFamily="50" charset="-18"/>
              </a:rPr>
              <a:t>robots</a:t>
            </a:r>
            <a:endParaRPr lang="en-US" sz="2000" b="1" dirty="0">
              <a:latin typeface="Adagio_Slab" pitchFamily="50" charset="-18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762431" y="3628178"/>
            <a:ext cx="4424599" cy="2246769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>
                <a:latin typeface="Adagio_Slab" pitchFamily="50" charset="-18"/>
              </a:rPr>
              <a:t>RobREx</a:t>
            </a:r>
            <a:r>
              <a:rPr lang="pl-PL" sz="2000" b="1" dirty="0" smtClean="0">
                <a:latin typeface="Adagio_Slab" pitchFamily="50" charset="-18"/>
              </a:rPr>
              <a:t> - </a:t>
            </a:r>
            <a:r>
              <a:rPr lang="en-US" sz="2000" b="1" dirty="0" smtClean="0">
                <a:latin typeface="Adagio_Slab" pitchFamily="50" charset="-18"/>
              </a:rPr>
              <a:t>Autonomy in rescue and exploration robots</a:t>
            </a:r>
            <a:r>
              <a:rPr lang="pl-PL" sz="2000" b="1" dirty="0" smtClean="0">
                <a:latin typeface="Adagio_Slab" pitchFamily="50" charset="-18"/>
              </a:rPr>
              <a:t/>
            </a:r>
            <a:br>
              <a:rPr lang="pl-PL" sz="2000" b="1" dirty="0" smtClean="0">
                <a:latin typeface="Adagio_Slab" pitchFamily="50" charset="-18"/>
              </a:rPr>
            </a:br>
            <a:endParaRPr lang="pl-PL" sz="2000" b="1" dirty="0">
              <a:latin typeface="Adagio_Slab" pitchFamily="50" charset="-18"/>
            </a:endParaRPr>
          </a:p>
          <a:p>
            <a:pPr algn="ctr"/>
            <a:r>
              <a:rPr lang="en-US" sz="2000" b="1" dirty="0" smtClean="0">
                <a:latin typeface="Adagio_Slab" pitchFamily="50" charset="-18"/>
              </a:rPr>
              <a:t>Methodology of design and </a:t>
            </a:r>
            <a:r>
              <a:rPr lang="pl-PL" sz="2000" b="1" dirty="0" smtClean="0">
                <a:latin typeface="Adagio_Slab" pitchFamily="50" charset="-18"/>
              </a:rPr>
              <a:t>i</a:t>
            </a:r>
            <a:r>
              <a:rPr lang="en-US" sz="2000" b="1" dirty="0" err="1" smtClean="0">
                <a:latin typeface="Adagio_Slab" pitchFamily="50" charset="-18"/>
              </a:rPr>
              <a:t>mplementation</a:t>
            </a:r>
            <a:r>
              <a:rPr lang="en-US" sz="2000" b="1" dirty="0" smtClean="0">
                <a:latin typeface="Adagio_Slab" pitchFamily="50" charset="-18"/>
              </a:rPr>
              <a:t> of multi-sensory robotic systems for service purposes</a:t>
            </a:r>
            <a:r>
              <a:rPr lang="pl-PL" sz="2000" b="1" dirty="0">
                <a:latin typeface="Adagio_Slab" pitchFamily="50" charset="-18"/>
              </a:rPr>
              <a:t> - Sonata 3</a:t>
            </a:r>
            <a:endParaRPr lang="pl-PL" sz="2000" dirty="0">
              <a:latin typeface="Adagio_Slab" pitchFamily="50" charset="-18"/>
            </a:endParaRPr>
          </a:p>
        </p:txBody>
      </p:sp>
      <p:pic>
        <p:nvPicPr>
          <p:cNvPr id="10" name="Picture 2" descr="C:\Users\Tomcio\Documents\a-svn-ia-win-local\publikacje\czasopisma\16-robotics-and-autonomous-systems\img\elektron_hazard_detect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933" y="3706872"/>
            <a:ext cx="2786310" cy="208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8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ba\Pictures\radcare\ekr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0599" y="1288800"/>
            <a:ext cx="3111714" cy="2160000"/>
          </a:xfrm>
          <a:prstGeom prst="rect">
            <a:avLst/>
          </a:prstGeom>
          <a:noFill/>
        </p:spPr>
      </p:pic>
      <p:sp>
        <p:nvSpPr>
          <p:cNvPr id="23" name="pole tekstowe 22"/>
          <p:cNvSpPr txBox="1"/>
          <p:nvPr/>
        </p:nvSpPr>
        <p:spPr>
          <a:xfrm>
            <a:off x="3791443" y="3519233"/>
            <a:ext cx="8209981" cy="646315"/>
          </a:xfrm>
          <a:prstGeom prst="rect">
            <a:avLst/>
          </a:prstGeom>
          <a:solidFill>
            <a:srgbClr val="C2B0B9"/>
          </a:solidFill>
        </p:spPr>
        <p:txBody>
          <a:bodyPr wrap="square" lIns="91423" tIns="45712" rIns="91423" bIns="45712" rtlCol="0">
            <a:spAutoFit/>
          </a:bodyPr>
          <a:lstStyle/>
          <a:p>
            <a:r>
              <a:rPr lang="pl-PL">
                <a:latin typeface="Adagio_Slab Medium" pitchFamily="50" charset="-18"/>
              </a:rPr>
              <a:t>Long-term recording of data represenstative of day-and-night movements of a monitored person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-1" y="116633"/>
            <a:ext cx="12192000" cy="954091"/>
          </a:xfrm>
          <a:prstGeom prst="rect">
            <a:avLst/>
          </a:prstGeom>
          <a:solidFill>
            <a:srgbClr val="C2B0B9"/>
          </a:solidFill>
        </p:spPr>
        <p:txBody>
          <a:bodyPr wrap="square" lIns="91423" tIns="45712" rIns="91423" bIns="45712" rtlCol="0">
            <a:spAutoFit/>
          </a:bodyPr>
          <a:lstStyle/>
          <a:p>
            <a:pPr algn="ctr"/>
            <a:r>
              <a:rPr lang="pl-PL" sz="2800" dirty="0" err="1">
                <a:latin typeface="Adagio_Slab SemiBold" pitchFamily="50" charset="-18"/>
              </a:rPr>
              <a:t>Care</a:t>
            </a:r>
            <a:r>
              <a:rPr lang="pl-PL" sz="2800" dirty="0">
                <a:latin typeface="Adagio_Slab SemiBold" pitchFamily="50" charset="-18"/>
              </a:rPr>
              <a:t> </a:t>
            </a:r>
            <a:r>
              <a:rPr lang="pl-PL" sz="2800" dirty="0" err="1">
                <a:latin typeface="Adagio_Slab SemiBold" pitchFamily="50" charset="-18"/>
              </a:rPr>
              <a:t>support</a:t>
            </a:r>
            <a:r>
              <a:rPr lang="pl-PL" sz="2800" dirty="0">
                <a:latin typeface="Adagio_Slab SemiBold" pitchFamily="50" charset="-18"/>
              </a:rPr>
              <a:t> for </a:t>
            </a:r>
            <a:r>
              <a:rPr lang="pl-PL" sz="2800" dirty="0" err="1">
                <a:latin typeface="Adagio_Slab SemiBold" pitchFamily="50" charset="-18"/>
              </a:rPr>
              <a:t>elderly</a:t>
            </a:r>
            <a:r>
              <a:rPr lang="pl-PL" sz="2800" dirty="0">
                <a:latin typeface="Adagio_Slab SemiBold" pitchFamily="50" charset="-18"/>
              </a:rPr>
              <a:t> and </a:t>
            </a:r>
            <a:r>
              <a:rPr lang="pl-PL" sz="2800" dirty="0" err="1">
                <a:latin typeface="Adagio_Slab SemiBold" pitchFamily="50" charset="-18"/>
              </a:rPr>
              <a:t>disabled</a:t>
            </a:r>
            <a:r>
              <a:rPr lang="pl-PL" sz="2800" dirty="0">
                <a:latin typeface="Adagio_Slab SemiBold" pitchFamily="50" charset="-18"/>
              </a:rPr>
              <a:t> </a:t>
            </a:r>
            <a:r>
              <a:rPr lang="pl-PL" sz="2800" dirty="0" err="1" smtClean="0">
                <a:latin typeface="Adagio_Slab SemiBold" pitchFamily="50" charset="-18"/>
              </a:rPr>
              <a:t>people</a:t>
            </a:r>
            <a:r>
              <a:rPr lang="pl-PL" sz="2800" dirty="0" smtClean="0">
                <a:latin typeface="Adagio_Slab SemiBold" pitchFamily="50" charset="-18"/>
              </a:rPr>
              <a:t/>
            </a:r>
            <a:br>
              <a:rPr lang="pl-PL" sz="2800" dirty="0" smtClean="0">
                <a:latin typeface="Adagio_Slab SemiBold" pitchFamily="50" charset="-18"/>
              </a:rPr>
            </a:br>
            <a:r>
              <a:rPr lang="pl-PL" sz="2800" dirty="0" smtClean="0">
                <a:latin typeface="Adagio_Slab SemiBold" pitchFamily="50" charset="-18"/>
              </a:rPr>
              <a:t>by </a:t>
            </a:r>
            <a:r>
              <a:rPr lang="pl-PL" sz="2800" dirty="0">
                <a:latin typeface="Adagio_Slab SemiBold" pitchFamily="50" charset="-18"/>
              </a:rPr>
              <a:t>radar sensor </a:t>
            </a:r>
            <a:r>
              <a:rPr lang="pl-PL" sz="2800" dirty="0" err="1">
                <a:latin typeface="Adagio_Slab SemiBold" pitchFamily="50" charset="-18"/>
              </a:rPr>
              <a:t>technology</a:t>
            </a:r>
            <a:r>
              <a:rPr lang="pl-PL" sz="2800" dirty="0">
                <a:latin typeface="Adagio_Slab SemiBold" pitchFamily="50" charset="-18"/>
              </a:rPr>
              <a:t> (</a:t>
            </a:r>
            <a:r>
              <a:rPr lang="pl-PL" sz="2800" dirty="0" err="1" smtClean="0">
                <a:latin typeface="Adagio_Slab SemiBold" pitchFamily="50" charset="-18"/>
              </a:rPr>
              <a:t>RadCare</a:t>
            </a:r>
            <a:r>
              <a:rPr lang="pl-PL" sz="2800" dirty="0" smtClean="0">
                <a:latin typeface="Adagio_Slab SemiBold" pitchFamily="50" charset="-18"/>
              </a:rPr>
              <a:t>)</a:t>
            </a:r>
            <a:endParaRPr lang="pl-PL" sz="2800" dirty="0">
              <a:latin typeface="Adagio_Slab SemiBold" pitchFamily="50" charset="-18"/>
            </a:endParaRPr>
          </a:p>
        </p:txBody>
      </p:sp>
      <p:pic>
        <p:nvPicPr>
          <p:cNvPr id="20" name="Picture 3" descr="C:\Users\Kuba\Pictures\radcare\slajd\radary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23753" y="2511120"/>
            <a:ext cx="3168583" cy="22860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pole tekstowe 20"/>
          <p:cNvSpPr txBox="1"/>
          <p:nvPr/>
        </p:nvSpPr>
        <p:spPr>
          <a:xfrm>
            <a:off x="179535" y="1286984"/>
            <a:ext cx="3899978" cy="1200312"/>
          </a:xfrm>
          <a:prstGeom prst="rect">
            <a:avLst/>
          </a:prstGeom>
          <a:solidFill>
            <a:srgbClr val="C2B0B9"/>
          </a:solidFill>
        </p:spPr>
        <p:txBody>
          <a:bodyPr wrap="square" lIns="91423" tIns="45712" rIns="91423" bIns="45712" rtlCol="0">
            <a:spAutoFit/>
          </a:bodyPr>
          <a:lstStyle/>
          <a:p>
            <a:r>
              <a:rPr lang="pl-PL">
                <a:latin typeface="Adagio_Slab Medium" pitchFamily="50" charset="-18"/>
              </a:rPr>
              <a:t>Impulse-radar sensors – promising means for reliable </a:t>
            </a:r>
            <a:r>
              <a:rPr lang="pl-PL" smtClean="0">
                <a:latin typeface="Adagio_Slab Medium" pitchFamily="50" charset="-18"/>
              </a:rPr>
              <a:t>monitoring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of </a:t>
            </a:r>
            <a:r>
              <a:rPr lang="pl-PL">
                <a:latin typeface="Adagio_Slab Medium" pitchFamily="50" charset="-18"/>
              </a:rPr>
              <a:t>elderly and disabled </a:t>
            </a:r>
            <a:r>
              <a:rPr lang="pl-PL" smtClean="0">
                <a:latin typeface="Adagio_Slab Medium" pitchFamily="50" charset="-18"/>
              </a:rPr>
              <a:t>persons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in </a:t>
            </a:r>
            <a:r>
              <a:rPr lang="pl-PL">
                <a:latin typeface="Adagio_Slab Medium" pitchFamily="50" charset="-18"/>
              </a:rPr>
              <a:t>their home environment</a:t>
            </a: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86306" y="1288800"/>
            <a:ext cx="221511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8939" y="4509120"/>
            <a:ext cx="355479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pole tekstowe 24"/>
          <p:cNvSpPr txBox="1"/>
          <p:nvPr/>
        </p:nvSpPr>
        <p:spPr>
          <a:xfrm>
            <a:off x="190575" y="5373216"/>
            <a:ext cx="3240782" cy="1200312"/>
          </a:xfrm>
          <a:prstGeom prst="rect">
            <a:avLst/>
          </a:prstGeom>
          <a:solidFill>
            <a:srgbClr val="C2B0B9"/>
          </a:solidFill>
        </p:spPr>
        <p:txBody>
          <a:bodyPr wrap="square" lIns="91423" tIns="45712" rIns="91423" bIns="45712" rtlCol="0">
            <a:spAutoFit/>
          </a:bodyPr>
          <a:lstStyle/>
          <a:p>
            <a:r>
              <a:rPr lang="pl-PL">
                <a:latin typeface="Adagio_Slab Medium" pitchFamily="50" charset="-18"/>
              </a:rPr>
              <a:t>Extraction of information characterising the </a:t>
            </a:r>
            <a:r>
              <a:rPr lang="pl-PL" smtClean="0">
                <a:latin typeface="Adagio_Slab Medium" pitchFamily="50" charset="-18"/>
              </a:rPr>
              <a:t>evolution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of </a:t>
            </a:r>
            <a:r>
              <a:rPr lang="pl-PL">
                <a:latin typeface="Adagio_Slab Medium" pitchFamily="50" charset="-18"/>
              </a:rPr>
              <a:t>the health </a:t>
            </a:r>
            <a:r>
              <a:rPr lang="pl-PL" smtClean="0">
                <a:latin typeface="Adagio_Slab Medium" pitchFamily="50" charset="-18"/>
              </a:rPr>
              <a:t>status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of </a:t>
            </a:r>
            <a:r>
              <a:rPr lang="pl-PL">
                <a:latin typeface="Adagio_Slab Medium" pitchFamily="50" charset="-18"/>
              </a:rPr>
              <a:t>the monitored person</a:t>
            </a:r>
          </a:p>
        </p:txBody>
      </p:sp>
      <p:sp>
        <p:nvSpPr>
          <p:cNvPr id="26" name="pole tekstowe 25"/>
          <p:cNvSpPr txBox="1"/>
          <p:nvPr/>
        </p:nvSpPr>
        <p:spPr>
          <a:xfrm>
            <a:off x="7104243" y="4581129"/>
            <a:ext cx="2664643" cy="2031309"/>
          </a:xfrm>
          <a:prstGeom prst="rect">
            <a:avLst/>
          </a:prstGeom>
          <a:solidFill>
            <a:srgbClr val="C2B0B9"/>
          </a:solidFill>
        </p:spPr>
        <p:txBody>
          <a:bodyPr wrap="square" lIns="91423" tIns="45712" rIns="91423" bIns="45712" rtlCol="0">
            <a:spAutoFit/>
          </a:bodyPr>
          <a:lstStyle/>
          <a:p>
            <a:r>
              <a:rPr lang="pl-PL">
                <a:latin typeface="Adagio_Slab Medium" pitchFamily="50" charset="-18"/>
              </a:rPr>
              <a:t>Detection of dangerous events, </a:t>
            </a:r>
            <a:r>
              <a:rPr lang="pl-PL" smtClean="0">
                <a:latin typeface="Adagio_Slab Medium" pitchFamily="50" charset="-18"/>
              </a:rPr>
              <a:t>such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as </a:t>
            </a:r>
            <a:r>
              <a:rPr lang="pl-PL">
                <a:latin typeface="Adagio_Slab Medium" pitchFamily="50" charset="-18"/>
              </a:rPr>
              <a:t>person’s falls</a:t>
            </a:r>
            <a:r>
              <a:rPr lang="pl-PL" smtClean="0">
                <a:latin typeface="Adagio_Slab Medium" pitchFamily="50" charset="-18"/>
              </a:rPr>
              <a:t>,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and delivering</a:t>
            </a:r>
            <a:br>
              <a:rPr lang="pl-PL" smtClean="0">
                <a:latin typeface="Adagio_Slab Medium" pitchFamily="50" charset="-18"/>
              </a:rPr>
            </a:br>
            <a:r>
              <a:rPr lang="pl-PL" smtClean="0">
                <a:latin typeface="Adagio_Slab Medium" pitchFamily="50" charset="-18"/>
              </a:rPr>
              <a:t>the </a:t>
            </a:r>
            <a:r>
              <a:rPr lang="pl-PL">
                <a:latin typeface="Adagio_Slab Medium" pitchFamily="50" charset="-18"/>
              </a:rPr>
              <a:t>results of data processing to the healthcare personnel</a:t>
            </a: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3" t="4706" r="19175" b="9949"/>
          <a:stretch>
            <a:fillRect/>
          </a:stretch>
        </p:blipFill>
        <p:spPr bwMode="auto">
          <a:xfrm>
            <a:off x="7457508" y="1286984"/>
            <a:ext cx="2239360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Picture 7" descr="C:\Users\Kuba\Pictures\radcare\heatma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62594" y="4509120"/>
            <a:ext cx="2238830" cy="208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836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08824"/>
            <a:ext cx="12192000" cy="640867"/>
          </a:xfrm>
          <a:solidFill>
            <a:srgbClr val="C2B0B9"/>
          </a:solidFill>
          <a:ln/>
        </p:spPr>
        <p:txBody>
          <a:bodyPr tIns="28080">
            <a:norm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3400" dirty="0" err="1">
                <a:latin typeface="Adagio_Slab Medium" pitchFamily="50" charset="-18"/>
              </a:rPr>
              <a:t>Algorithms</a:t>
            </a:r>
            <a:r>
              <a:rPr lang="pl-PL" altLang="pl-PL" sz="3400" dirty="0">
                <a:latin typeface="Adagio_Slab Medium" pitchFamily="50" charset="-18"/>
              </a:rPr>
              <a:t> for </a:t>
            </a:r>
            <a:r>
              <a:rPr lang="pl-PL" altLang="pl-PL" sz="3400" dirty="0" err="1">
                <a:latin typeface="Adagio_Slab Medium" pitchFamily="50" charset="-18"/>
              </a:rPr>
              <a:t>advanced</a:t>
            </a:r>
            <a:r>
              <a:rPr lang="pl-PL" altLang="pl-PL" sz="3400" dirty="0">
                <a:latin typeface="Adagio_Slab Medium" pitchFamily="50" charset="-18"/>
              </a:rPr>
              <a:t> </a:t>
            </a:r>
            <a:r>
              <a:rPr lang="pl-PL" altLang="pl-PL" sz="3400" dirty="0" err="1">
                <a:latin typeface="Adagio_Slab Medium" pitchFamily="50" charset="-18"/>
              </a:rPr>
              <a:t>process</a:t>
            </a:r>
            <a:r>
              <a:rPr lang="pl-PL" altLang="pl-PL" sz="3400" dirty="0">
                <a:latin typeface="Adagio_Slab Medium" pitchFamily="50" charset="-18"/>
              </a:rPr>
              <a:t> </a:t>
            </a:r>
            <a:r>
              <a:rPr lang="pl-PL" altLang="pl-PL" sz="3400" dirty="0" err="1">
                <a:latin typeface="Adagio_Slab Medium" pitchFamily="50" charset="-18"/>
              </a:rPr>
              <a:t>control</a:t>
            </a:r>
            <a:r>
              <a:rPr lang="pl-PL" altLang="pl-PL" sz="3400" dirty="0">
                <a:latin typeface="Adagio_Slab Medium" pitchFamily="50" charset="-18"/>
              </a:rPr>
              <a:t> 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911612"/>
            <a:ext cx="4702081" cy="967782"/>
          </a:xfrm>
          <a:prstGeom prst="rect">
            <a:avLst/>
          </a:prstGeom>
          <a:solidFill>
            <a:srgbClr val="C2B0B9"/>
          </a:solidFill>
          <a:ln>
            <a:noFill/>
          </a:ln>
          <a:effectLst/>
        </p:spPr>
        <p:txBody>
          <a:bodyPr lIns="0" tIns="2808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pl-PL" altLang="pl-PL" sz="2000" b="1" dirty="0" err="1">
                <a:latin typeface="Adagio_Slab" pitchFamily="50" charset="-18"/>
              </a:rPr>
              <a:t>Nonlinear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control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algorithms</a:t>
            </a:r>
            <a:r>
              <a:rPr lang="pl-PL" altLang="pl-PL" sz="2000" b="1" dirty="0">
                <a:latin typeface="Adagio_Slab" pitchFamily="50" charset="-18"/>
              </a:rPr>
              <a:t> for </a:t>
            </a:r>
            <a:r>
              <a:rPr lang="pl-PL" altLang="pl-PL" sz="2000" b="1" dirty="0" err="1">
                <a:latin typeface="Adagio_Slab" pitchFamily="50" charset="-18"/>
              </a:rPr>
              <a:t>very</a:t>
            </a:r>
            <a:r>
              <a:rPr lang="pl-PL" altLang="pl-PL" sz="2000" b="1" dirty="0">
                <a:latin typeface="Adagio_Slab" pitchFamily="50" charset="-18"/>
              </a:rPr>
              <a:t> fast </a:t>
            </a:r>
            <a:r>
              <a:rPr lang="pl-PL" altLang="pl-PL" sz="2000" b="1" dirty="0" err="1">
                <a:latin typeface="Adagio_Slab" pitchFamily="50" charset="-18"/>
              </a:rPr>
              <a:t>processes</a:t>
            </a:r>
            <a:r>
              <a:rPr lang="pl-PL" altLang="pl-PL" sz="2000" b="1" dirty="0">
                <a:latin typeface="Adagio_Slab" pitchFamily="50" charset="-18"/>
              </a:rPr>
              <a:t>, </a:t>
            </a:r>
            <a:r>
              <a:rPr lang="pl-PL" altLang="pl-PL" sz="2000" b="1" dirty="0" err="1">
                <a:latin typeface="Adagio_Slab" pitchFamily="50" charset="-18"/>
              </a:rPr>
              <a:t>e.g</a:t>
            </a:r>
            <a:r>
              <a:rPr lang="pl-PL" altLang="pl-PL" sz="2000" b="1" dirty="0">
                <a:latin typeface="Adagio_Slab" pitchFamily="50" charset="-18"/>
              </a:rPr>
              <a:t>. </a:t>
            </a:r>
            <a:r>
              <a:rPr lang="pl-PL" altLang="pl-PL" sz="2000" b="1" dirty="0" err="1">
                <a:latin typeface="Adagio_Slab" pitchFamily="50" charset="-18"/>
              </a:rPr>
              <a:t>magnetic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levitation</a:t>
            </a:r>
            <a:r>
              <a:rPr lang="pl-PL" altLang="pl-PL" sz="2000" b="1" dirty="0">
                <a:latin typeface="Adagio_Slab" pitchFamily="50" charset="-18"/>
              </a:rPr>
              <a:t> and fast </a:t>
            </a:r>
            <a:r>
              <a:rPr lang="pl-PL" altLang="pl-PL" sz="2000" b="1" dirty="0" err="1">
                <a:latin typeface="Adagio_Slab" pitchFamily="50" charset="-18"/>
              </a:rPr>
              <a:t>servomotor</a:t>
            </a:r>
            <a:endParaRPr lang="pl-PL" altLang="pl-PL" sz="2000" b="1" dirty="0">
              <a:latin typeface="Adagio_Slab" pitchFamily="50" charset="-1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2422"/>
            <a:ext cx="4702081" cy="241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621"/>
            <a:ext cx="4702081" cy="241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346268" y="1175164"/>
            <a:ext cx="5485441" cy="967782"/>
          </a:xfrm>
          <a:prstGeom prst="rect">
            <a:avLst/>
          </a:prstGeom>
          <a:solidFill>
            <a:srgbClr val="C2B0B9"/>
          </a:solidFill>
          <a:ln>
            <a:noFill/>
          </a:ln>
          <a:effectLst/>
        </p:spPr>
        <p:txBody>
          <a:bodyPr lIns="0" tIns="2808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pl-PL" altLang="pl-PL" sz="2000" b="1" dirty="0" err="1">
                <a:latin typeface="Adagio_Slab" pitchFamily="50" charset="-18"/>
              </a:rPr>
              <a:t>Multicriterial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assessment</a:t>
            </a:r>
            <a:r>
              <a:rPr lang="pl-PL" altLang="pl-PL" sz="2000" b="1" dirty="0">
                <a:latin typeface="Adagio_Slab" pitchFamily="50" charset="-18"/>
              </a:rPr>
              <a:t> of </a:t>
            </a:r>
            <a:r>
              <a:rPr lang="pl-PL" altLang="pl-PL" sz="2000" b="1" dirty="0" err="1">
                <a:latin typeface="Adagio_Slab" pitchFamily="50" charset="-18"/>
              </a:rPr>
              <a:t>control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quality</a:t>
            </a:r>
            <a:r>
              <a:rPr lang="pl-PL" altLang="pl-PL" sz="2000" b="1" dirty="0">
                <a:latin typeface="Adagio_Slab" pitchFamily="50" charset="-18"/>
              </a:rPr>
              <a:t> in </a:t>
            </a:r>
            <a:r>
              <a:rPr lang="pl-PL" altLang="pl-PL" sz="2000" b="1" dirty="0" err="1">
                <a:latin typeface="Adagio_Slab" pitchFamily="50" charset="-18"/>
              </a:rPr>
              <a:t>large-scale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industrial</a:t>
            </a:r>
            <a:r>
              <a:rPr lang="pl-PL" altLang="pl-PL" sz="2000" b="1" dirty="0">
                <a:latin typeface="Adagio_Slab" pitchFamily="50" charset="-18"/>
              </a:rPr>
              <a:t> </a:t>
            </a:r>
            <a:r>
              <a:rPr lang="pl-PL" altLang="pl-PL" sz="2000" b="1" dirty="0" err="1">
                <a:latin typeface="Adagio_Slab" pitchFamily="50" charset="-18"/>
              </a:rPr>
              <a:t>applications</a:t>
            </a:r>
            <a:endParaRPr lang="pl-PL" altLang="pl-PL" sz="2000" b="1" dirty="0">
              <a:latin typeface="Adagio_Slab" pitchFamily="50" charset="-18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677" y="2609850"/>
            <a:ext cx="5616624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437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/>
          </p:cNvSpPr>
          <p:nvPr/>
        </p:nvSpPr>
        <p:spPr>
          <a:xfrm>
            <a:off x="8449732" y="939800"/>
            <a:ext cx="225955" cy="200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400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299" y="1766215"/>
            <a:ext cx="6764866" cy="19364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488" tIns="44450" rIns="90488" bIns="44450" anchor="ctr">
            <a:spAutoFit/>
          </a:bodyPr>
          <a:lstStyle/>
          <a:p>
            <a:r>
              <a:rPr lang="en-US" sz="2400" dirty="0">
                <a:latin typeface="Adagio_Slab" pitchFamily="50" charset="-18"/>
              </a:rPr>
              <a:t>Perception based algorithms for analyzing </a:t>
            </a:r>
            <a:endParaRPr lang="pl-PL" sz="2400" dirty="0" smtClean="0">
              <a:latin typeface="Adagio_Slab" pitchFamily="50" charset="-18"/>
            </a:endParaRPr>
          </a:p>
          <a:p>
            <a:r>
              <a:rPr lang="en-US" sz="2400" dirty="0" smtClean="0">
                <a:latin typeface="Adagio_Slab" pitchFamily="50" charset="-18"/>
              </a:rPr>
              <a:t>and </a:t>
            </a:r>
            <a:r>
              <a:rPr lang="en-US" sz="2400" dirty="0">
                <a:latin typeface="Adagio_Slab" pitchFamily="50" charset="-18"/>
              </a:rPr>
              <a:t>controlling disparity in high-quality realistic stereoscopic visualization </a:t>
            </a:r>
            <a:r>
              <a:rPr lang="pl-PL" sz="2400" dirty="0">
                <a:latin typeface="Adagio_Slab" pitchFamily="50" charset="-18"/>
              </a:rPr>
              <a:t> </a:t>
            </a:r>
            <a:endParaRPr lang="pl-PL" sz="2400" dirty="0" smtClean="0">
              <a:latin typeface="Adagio_Slab" pitchFamily="50" charset="-18"/>
            </a:endParaRPr>
          </a:p>
          <a:p>
            <a:r>
              <a:rPr lang="en-US" sz="2400" dirty="0" smtClean="0">
                <a:latin typeface="Adagio_Slab" pitchFamily="50" charset="-18"/>
              </a:rPr>
              <a:t>(</a:t>
            </a:r>
            <a:r>
              <a:rPr lang="en-US" sz="2400" i="1" dirty="0">
                <a:latin typeface="Adagio_Slab" pitchFamily="50" charset="-18"/>
              </a:rPr>
              <a:t>partially in cooperation with Max-Planck Institute and MIT</a:t>
            </a:r>
            <a:r>
              <a:rPr lang="en-US" sz="2400" dirty="0">
                <a:latin typeface="Adagio_Slab" pitchFamily="50" charset="-18"/>
              </a:rPr>
              <a:t>)</a:t>
            </a:r>
            <a:r>
              <a:rPr lang="en-US" sz="2400" i="1" dirty="0">
                <a:latin typeface="Adagio_Slab" pitchFamily="50" charset="-18"/>
              </a:rPr>
              <a:t>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766215"/>
            <a:ext cx="4715934" cy="5069503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2246" y="4153680"/>
            <a:ext cx="3153787" cy="2551920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93098" y="4152999"/>
            <a:ext cx="3729993" cy="2552601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0" y="221731"/>
            <a:ext cx="12192000" cy="1138773"/>
          </a:xfrm>
          <a:prstGeom prst="rect">
            <a:avLst/>
          </a:prstGeom>
          <a:solidFill>
            <a:srgbClr val="C2B0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latin typeface="Adagio_Slab Medium" pitchFamily="50" charset="-18"/>
              </a:rPr>
              <a:t>High quality realistic stereoscopic visualization </a:t>
            </a:r>
            <a:endParaRPr lang="pl-PL" sz="3400" dirty="0" smtClean="0">
              <a:latin typeface="Adagio_Slab Medium" pitchFamily="50" charset="-18"/>
            </a:endParaRPr>
          </a:p>
          <a:p>
            <a:pPr algn="ctr"/>
            <a:r>
              <a:rPr lang="en-US" sz="3400" dirty="0" smtClean="0">
                <a:latin typeface="Adagio_Slab Medium" pitchFamily="50" charset="-18"/>
              </a:rPr>
              <a:t>and </a:t>
            </a:r>
            <a:r>
              <a:rPr lang="en-US" sz="3400" dirty="0">
                <a:latin typeface="Adagio_Slab Medium" pitchFamily="50" charset="-18"/>
              </a:rPr>
              <a:t>simulated </a:t>
            </a:r>
            <a:r>
              <a:rPr lang="en-US" sz="3400" dirty="0" smtClean="0">
                <a:latin typeface="Adagio_Slab Medium" pitchFamily="50" charset="-18"/>
              </a:rPr>
              <a:t>holography</a:t>
            </a:r>
            <a:endParaRPr lang="en-US" sz="3400" dirty="0">
              <a:latin typeface="Adagio_Slab Medium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8345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Tekstowe 3"/>
          <p:cNvSpPr txBox="1"/>
          <p:nvPr/>
        </p:nvSpPr>
        <p:spPr>
          <a:xfrm>
            <a:off x="500723" y="3039762"/>
            <a:ext cx="8035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chemeClr val="bg1"/>
                </a:solidFill>
                <a:latin typeface="Adagio_Slab" charset="0"/>
                <a:ea typeface="Adagio_Slab" charset="0"/>
                <a:cs typeface="Adagio_Slab" charset="0"/>
              </a:rPr>
              <a:t>THANK YOU FOR YOUR ATTENTION!</a:t>
            </a:r>
            <a:endParaRPr lang="pl-PL" sz="3600" dirty="0">
              <a:solidFill>
                <a:schemeClr val="bg1"/>
              </a:solidFill>
              <a:latin typeface="Adagio_Slab" charset="0"/>
              <a:ea typeface="Adagio_Slab" charset="0"/>
              <a:cs typeface="Adagio_Slab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87456" y="6234667"/>
            <a:ext cx="3638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 </a:t>
            </a:r>
            <a:r>
              <a:rPr lang="pl-PL" sz="2400" dirty="0">
                <a:solidFill>
                  <a:schemeClr val="bg1"/>
                </a:solidFill>
                <a:latin typeface="Adagio_Slab" pitchFamily="50" charset="-18"/>
              </a:rPr>
              <a:t>c.zielinski@ia.pw.edu.pl</a:t>
            </a:r>
          </a:p>
        </p:txBody>
      </p:sp>
    </p:spTree>
    <p:extLst>
      <p:ext uri="{BB962C8B-B14F-4D97-AF65-F5344CB8AC3E}">
        <p14:creationId xmlns:p14="http://schemas.microsoft.com/office/powerpoint/2010/main" val="19429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1429</Words>
  <Application>Microsoft Office PowerPoint</Application>
  <PresentationFormat>Niestandardowy</PresentationFormat>
  <Paragraphs>266</Paragraphs>
  <Slides>41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52" baseType="lpstr">
      <vt:lpstr>Arial</vt:lpstr>
      <vt:lpstr>Adagio_Slab Medium</vt:lpstr>
      <vt:lpstr>ＭＳ Ｐゴシック</vt:lpstr>
      <vt:lpstr>Calibri</vt:lpstr>
      <vt:lpstr>Adagio_Slab</vt:lpstr>
      <vt:lpstr>Times New Roman</vt:lpstr>
      <vt:lpstr>Microsoft YaHei</vt:lpstr>
      <vt:lpstr>Calibri Light</vt:lpstr>
      <vt:lpstr>Wingdings</vt:lpstr>
      <vt:lpstr>Adagio_Slab SemiBold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PH.D. STUDIES IN ENGLISH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Microelectronic Integrated Systems  (1) IC design and testing labs</vt:lpstr>
      <vt:lpstr>Microelectronic Integrated Systems (2) Application Specific Integrated Circuits (ASICs)</vt:lpstr>
      <vt:lpstr>Design and silicon prototype of the  first in the world low frequency low noise amplifier in 28 nm FDSOI technology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Subwavelength photonic structures</vt:lpstr>
      <vt:lpstr>Prezentacja programu PowerPoint</vt:lpstr>
      <vt:lpstr>Prezentacja programu PowerPoint</vt:lpstr>
      <vt:lpstr>Prezentacja programu PowerPoint</vt:lpstr>
      <vt:lpstr>Prezentacja programu PowerPoint</vt:lpstr>
      <vt:lpstr>Telecommunication Systems</vt:lpstr>
      <vt:lpstr>Prezentacja programu PowerPoint</vt:lpstr>
      <vt:lpstr>Prezentacja programu PowerPoint</vt:lpstr>
      <vt:lpstr>Prezentacja programu PowerPoint</vt:lpstr>
      <vt:lpstr>Algorithms for advanced process control 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Emilia Fryszkowska</dc:creator>
  <cp:lastModifiedBy>Marta Arbatowska</cp:lastModifiedBy>
  <cp:revision>136</cp:revision>
  <dcterms:created xsi:type="dcterms:W3CDTF">2017-01-20T08:44:33Z</dcterms:created>
  <dcterms:modified xsi:type="dcterms:W3CDTF">2018-11-26T11:07:46Z</dcterms:modified>
</cp:coreProperties>
</file>