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02082B-D6F8-B11B-E636-05F9783E8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FBB3B40-86E8-E9C6-F4F9-70FB5C76EC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D78F59A-362E-85FB-289D-CAE080064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9EBD841-6106-BC10-F6A7-9B5CFF423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B2D8125-E21E-5D7C-AECE-E8F478DBE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1486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3645EB-9891-BBAC-CF85-F72B9D957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C7AD3B9-123E-7F1A-D88F-3E823E4D2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D9FC2FB-7871-0DBC-A853-270F04601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484A1A2-2960-176A-F1DE-D0FBB8D27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3119A8-E980-A44C-2FF2-A1E110299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6703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8D6A42-30BA-9361-27C8-155B03C6D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7BEF6A2-5C1A-9009-B2B1-3B6C6B5E2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3134022-7C10-73BB-8D53-08C3D19D2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C1E53D1-5A12-FC27-3433-F78611FE2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289AB01-E439-46FA-B386-758E969FB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5217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736CE9-4117-008E-BE35-A52F83AF1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482BE6-576C-F491-94C3-F45BF8EC37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D994B1F-C3CE-68BF-2C3C-89DF3805D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36F7F33-5B26-BEAC-8131-105D661BD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415354C-DF1D-D5E5-5ED9-7F3389710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8D410C3-517F-10D0-DE38-7982C233A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789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D78B97-9ADB-8BEB-20F0-B12AA8149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B3895AD-A29F-2BC9-8EA7-6D4D4A044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B722D90-60D3-B2B7-EFBD-F2D69BAEE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C4F8CE1-32AB-01C8-E5DC-80B3873A07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6C041D7-1B5E-77AC-8269-E2D7AAF0C6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56440F7-7242-4677-8018-713D160CB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FF7009D-39F0-3EDD-DBC5-EBBD7F9AB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BFC184B-BE97-CFD7-A8C1-4F7BD05A2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1589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F17FAB-3A00-5615-0BD1-2CCD49F0C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3637712-E01C-BE15-C7D5-920B48987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4AD86E3-829F-3A25-AD92-CDE768E6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83D318F-2029-E7A0-40BB-10365521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134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8D9FC6F-821F-BB2E-3D18-A58A788D5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80BB551-1AE7-5E2D-5B22-758769B5C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D25B99F-18CB-CFB9-8495-8B770F0B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9604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E5D623-2244-FDF3-D669-9AEAD11DA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DFC078D-D997-FA73-04C7-33D836203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39667D2-C481-A1B2-8AD4-830447D24C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66CAF02-93D3-3E95-5876-08E0C73F0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8B83BEB-07DA-E503-7122-B6C3A6E7A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964EC0B-B6A6-2B54-89C1-1179DF274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7137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DC3377-3223-3702-F2AB-E987CC168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CF599961-1E59-AF1B-4DCF-80A275001E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CEEFC46-BFFA-DA60-8C3B-19B46E75CF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31BB3CA-44C4-3D28-6425-F9421B4AF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18CF399-7297-4D59-4AA2-580B09C21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B628D3-E5D8-486A-7715-408246C20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839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DE9491-76FB-F52A-2AF4-CB745C119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FD57F06-8453-73A3-239F-AA139A1A4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EE4EE4E-C4CC-0750-6B07-A3EB205CB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4972B72-A66C-86F9-E499-E91A34FDA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F725E3A-A70E-0FD5-476F-EEED95357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3723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BC2C047-A6AB-5EBE-8651-6EA463A2B8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123CC35-763A-F7CC-EA78-2A8571858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8948E1B-9987-CEE1-AA4B-9B65FC529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AA9D685-B30E-59A0-F544-89B23A859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6043DE2-DA4B-1427-B6DE-EB6676DDE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698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2E863A7-153C-63C3-2AC2-E5A7FDF70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3D1BDA5-44FA-A12A-55C6-03F98F0A6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935BEA4-3820-D79E-C8FD-0B19646AAE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2CC08-45CE-447D-A164-10917FBD1C04}" type="datetimeFigureOut">
              <a:rPr lang="pl-PL" smtClean="0"/>
              <a:t>2024-10-01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429FF17-F179-0FCB-36B6-A939CE9718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32FE834-D3CF-7938-3256-7BFAFCAA7D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99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F18C0F-8215-18A5-5579-2D1EE0F6D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pl-PL" sz="3300" b="1" dirty="0">
                <a:solidFill>
                  <a:srgbClr val="FF0000"/>
                </a:solidFill>
                <a:latin typeface="Adagio_Slab" panose="00000500000000000000" pitchFamily="50" charset="-18"/>
              </a:rPr>
              <a:t>Rusza akcja stypendialna!</a:t>
            </a:r>
          </a:p>
          <a:p>
            <a:pPr marL="0" indent="0" algn="ctr">
              <a:buNone/>
            </a:pPr>
            <a:endParaRPr lang="pl-PL" b="1" dirty="0">
              <a:solidFill>
                <a:srgbClr val="FF0000"/>
              </a:solidFill>
              <a:latin typeface="Adagio_Slab" panose="00000500000000000000" pitchFamily="50" charset="-18"/>
            </a:endParaRPr>
          </a:p>
          <a:p>
            <a:pPr marL="0" indent="0">
              <a:buNone/>
            </a:pPr>
            <a:r>
              <a:rPr lang="pl-PL" b="1" u="sng" dirty="0">
                <a:solidFill>
                  <a:schemeClr val="accent5">
                    <a:lumMod val="75000"/>
                  </a:schemeClr>
                </a:solidFill>
                <a:latin typeface="Adagio_Slab" panose="00000500000000000000" pitchFamily="50" charset="-18"/>
              </a:rPr>
              <a:t>STYPENDIUM SOCJALNE !</a:t>
            </a:r>
          </a:p>
          <a:p>
            <a:pPr marL="0" indent="0">
              <a:buNone/>
            </a:pPr>
            <a:endParaRPr lang="pl-PL" b="1" u="sng" dirty="0">
              <a:solidFill>
                <a:srgbClr val="FF0000"/>
              </a:solidFill>
              <a:latin typeface="Adagio_Slab" panose="00000500000000000000" pitchFamily="50" charset="-18"/>
            </a:endParaRPr>
          </a:p>
          <a:p>
            <a:pPr algn="just"/>
            <a:r>
              <a:rPr lang="pl-PL" dirty="0">
                <a:latin typeface="Adagio_Slab" panose="00000500000000000000" pitchFamily="50" charset="-18"/>
              </a:rPr>
              <a:t>Do 16 października 2024 r. do godz.15:00 można składać wnioski                  o stypendium socjalne (w wersji papierowej, p. 119).</a:t>
            </a:r>
          </a:p>
          <a:p>
            <a:pPr marL="0" indent="0" algn="just">
              <a:buNone/>
            </a:pPr>
            <a:endParaRPr lang="pl-PL" dirty="0">
              <a:latin typeface="Adagio_Slab" panose="00000500000000000000" pitchFamily="50" charset="-18"/>
            </a:endParaRPr>
          </a:p>
          <a:p>
            <a:pPr algn="just"/>
            <a:r>
              <a:rPr lang="pl-PL" dirty="0">
                <a:latin typeface="Adagio_Slab" panose="00000500000000000000" pitchFamily="50" charset="-18"/>
              </a:rPr>
              <a:t>Prosimy o składanie wypełnionych komputerowo wniosków                             na aktualnych drukach.</a:t>
            </a:r>
          </a:p>
          <a:p>
            <a:pPr marL="0" indent="0" algn="just">
              <a:buNone/>
            </a:pPr>
            <a:endParaRPr lang="pl-PL" dirty="0">
              <a:latin typeface="Adagio_Slab" panose="00000500000000000000" pitchFamily="50" charset="-18"/>
            </a:endParaRPr>
          </a:p>
          <a:p>
            <a:pPr algn="just"/>
            <a:r>
              <a:rPr lang="pl-PL" dirty="0">
                <a:effectLst/>
                <a:latin typeface="Adagio_Slab" panose="00000500000000000000" pitchFamily="50" charset="-18"/>
                <a:ea typeface="Times New Roman" panose="02020603050405020304" pitchFamily="18" charset="0"/>
              </a:rPr>
              <a:t>Formularze można pobrać m.in. ze strony internetowej </a:t>
            </a:r>
            <a:br>
              <a:rPr lang="pl-PL" dirty="0">
                <a:effectLst/>
                <a:latin typeface="Adagio_Slab" panose="00000500000000000000" pitchFamily="50" charset="-18"/>
                <a:ea typeface="Times New Roman" panose="02020603050405020304" pitchFamily="18" charset="0"/>
              </a:rPr>
            </a:br>
            <a:r>
              <a:rPr lang="pl-PL" dirty="0">
                <a:effectLst/>
                <a:latin typeface="Adagio_Slab" panose="00000500000000000000" pitchFamily="50" charset="-18"/>
                <a:ea typeface="Times New Roman" panose="02020603050405020304" pitchFamily="18" charset="0"/>
              </a:rPr>
              <a:t>Biura Spraw Studenckich PW </a:t>
            </a:r>
            <a:r>
              <a:rPr lang="pl-PL" u="sng" dirty="0">
                <a:solidFill>
                  <a:srgbClr val="C00000"/>
                </a:solidFill>
                <a:effectLst/>
                <a:latin typeface="Adagio_Slab" panose="00000500000000000000" pitchFamily="50" charset="-18"/>
                <a:ea typeface="Times New Roman" panose="02020603050405020304" pitchFamily="18" charset="0"/>
              </a:rPr>
              <a:t>bss.pw.edu.pl</a:t>
            </a:r>
          </a:p>
          <a:p>
            <a:pPr marL="457200" lvl="1" indent="0">
              <a:buNone/>
            </a:pPr>
            <a:endParaRPr lang="pl-PL" sz="1200" u="sng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pl-PL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pl-PL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pl-PL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>
              <a:latin typeface="Adagio_Slab" panose="00000500000000000000" pitchFamily="50" charset="-18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41B878F1-5901-2730-FBD2-A3F333574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0842"/>
            <a:ext cx="5758543" cy="138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13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E0436-813B-0A7E-3F31-274899F56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F494E8-2BC2-8DC8-2F2F-1F8D0B52A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722" y="2070722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>
                <a:solidFill>
                  <a:schemeClr val="accent5">
                    <a:lumMod val="75000"/>
                  </a:schemeClr>
                </a:solidFill>
                <a:latin typeface="Adagio_Slab" panose="00000500000000000000" pitchFamily="50" charset="-18"/>
              </a:rPr>
              <a:t>STYPENDIUM REKTORA !</a:t>
            </a:r>
          </a:p>
          <a:p>
            <a:pPr marL="0" indent="0">
              <a:buNone/>
            </a:pPr>
            <a:endParaRPr lang="pl-PL" b="1" dirty="0">
              <a:latin typeface="Adagio_Slab" panose="00000500000000000000" pitchFamily="50" charset="-18"/>
            </a:endParaRPr>
          </a:p>
          <a:p>
            <a:pPr algn="just"/>
            <a:r>
              <a:rPr lang="pl-PL" b="1" dirty="0">
                <a:latin typeface="Adagio_Slab" panose="00000500000000000000" pitchFamily="50" charset="-18"/>
              </a:rPr>
              <a:t>Wnioski w sprawie stypendium rektora od semestru 24Z obsługiwane będą tylko i wyłącznie za pomocą systemu USOSweb, w zakładce DLA WSZYSTKICH </a:t>
            </a:r>
            <a:br>
              <a:rPr lang="pl-PL" b="1" dirty="0">
                <a:latin typeface="Adagio_Slab" panose="00000500000000000000" pitchFamily="50" charset="-18"/>
              </a:rPr>
            </a:br>
            <a:r>
              <a:rPr lang="pl-PL" b="1" dirty="0">
                <a:latin typeface="Adagio_Slab" panose="00000500000000000000" pitchFamily="50" charset="-18"/>
              </a:rPr>
              <a:t>w terminie:</a:t>
            </a:r>
          </a:p>
          <a:p>
            <a:pPr marL="0" indent="0">
              <a:buNone/>
            </a:pPr>
            <a:r>
              <a:rPr lang="pl-PL" b="1" dirty="0">
                <a:latin typeface="Adagio_Slab" panose="00000500000000000000" pitchFamily="50" charset="-18"/>
              </a:rPr>
              <a:t>  </a:t>
            </a:r>
            <a:r>
              <a:rPr lang="pl-PL" b="1" u="sng" dirty="0">
                <a:solidFill>
                  <a:srgbClr val="FF0000"/>
                </a:solidFill>
                <a:latin typeface="Adagio_Slab" panose="00000500000000000000" pitchFamily="50" charset="-18"/>
              </a:rPr>
              <a:t>16-22 października 2024 r.</a:t>
            </a:r>
          </a:p>
          <a:p>
            <a:pPr algn="just"/>
            <a:r>
              <a:rPr lang="pl-PL" dirty="0">
                <a:latin typeface="Adagio_Slab" panose="00000500000000000000" pitchFamily="50" charset="-18"/>
              </a:rPr>
              <a:t>Proszę o zapoznanie się z Regulaminem świadczeń dla studentów PW na rok akademicki 2024/2025 oraz </a:t>
            </a:r>
            <a:br>
              <a:rPr lang="pl-PL" dirty="0">
                <a:latin typeface="Adagio_Slab" panose="00000500000000000000" pitchFamily="50" charset="-18"/>
              </a:rPr>
            </a:br>
            <a:r>
              <a:rPr lang="pl-PL" dirty="0">
                <a:latin typeface="Adagio_Slab" panose="00000500000000000000" pitchFamily="50" charset="-18"/>
              </a:rPr>
              <a:t>z </a:t>
            </a:r>
            <a:r>
              <a:rPr lang="pl-PL" dirty="0">
                <a:solidFill>
                  <a:srgbClr val="FF0000"/>
                </a:solidFill>
                <a:latin typeface="Adagio_Slab" panose="00000500000000000000" pitchFamily="50" charset="-18"/>
              </a:rPr>
              <a:t>komunikatem</a:t>
            </a:r>
            <a:r>
              <a:rPr lang="pl-PL" dirty="0">
                <a:latin typeface="Adagio_Slab" panose="00000500000000000000" pitchFamily="50" charset="-18"/>
              </a:rPr>
              <a:t> zamieszczonym na stronie elka.pw.edu.pl</a:t>
            </a:r>
            <a:endParaRPr lang="pl-PL" b="1" dirty="0">
              <a:latin typeface="Adagio_Slab" panose="00000500000000000000" pitchFamily="50" charset="-18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9F507C6C-EB48-6E2A-9122-5BB4D18F5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61" y="177282"/>
            <a:ext cx="5980923" cy="143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042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869D98-B350-2E02-B2B4-DEDFA82C3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l-PL" dirty="0">
                <a:solidFill>
                  <a:srgbClr val="FF0000"/>
                </a:solidFill>
                <a:latin typeface="Adagio_Slab" panose="00000500000000000000" pitchFamily="50" charset="-18"/>
              </a:rPr>
              <a:t>WNIOSKI O ZAPOMOGI ORAZ STYPENDIUM DLA OSÓB NIEPEŁNOSPRAWNYCH</a:t>
            </a:r>
          </a:p>
          <a:p>
            <a:endParaRPr lang="pl-PL" dirty="0">
              <a:latin typeface="Adagio_Slab" panose="00000500000000000000" pitchFamily="50" charset="-18"/>
            </a:endParaRPr>
          </a:p>
          <a:p>
            <a:r>
              <a:rPr lang="pl-PL" dirty="0">
                <a:latin typeface="Adagio_Slab" panose="00000500000000000000" pitchFamily="50" charset="-18"/>
              </a:rPr>
              <a:t>Wnioski w sprawie zapomóg oraz stypendium dla osób niepełnosprawnych obsługiwane są za pomocą systemu USOSweb, w zakładce DLA WSZYSTKICH.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64C9172-BBF6-0D18-DE76-F4A06CBDB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0842"/>
            <a:ext cx="5758543" cy="138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85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042D6F-4BE3-E9AC-47B8-7A30D67B0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0873"/>
            <a:ext cx="10515600" cy="4613178"/>
          </a:xfrm>
        </p:spPr>
        <p:txBody>
          <a:bodyPr>
            <a:normAutofit fontScale="92500" lnSpcReduction="20000"/>
          </a:bodyPr>
          <a:lstStyle/>
          <a:p>
            <a:r>
              <a:rPr lang="pl-PL" sz="2400" dirty="0">
                <a:solidFill>
                  <a:srgbClr val="FF0000"/>
                </a:solidFill>
              </a:rPr>
              <a:t>HARMONONOGRAM SKŁADANIA WNIOSKÓW O STYPENDIUM REKTORA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l-PL" sz="18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7-13 października 2024 r. </a:t>
            </a:r>
            <a:r>
              <a:rPr lang="pl-PL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student zobowiązany jest do sprawdzenia i weryfikacji, w systemie USOSweb, średniej ocen. W przypadku braku średniej ocen lub błędnego jej wyliczenia, student składa wniosek,                 w systemie USOSweb, o weryfikację i ponowne przeliczenie średniej. </a:t>
            </a:r>
            <a:endParaRPr lang="pl-PL" sz="9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buNone/>
            </a:pPr>
            <a:endParaRPr lang="pl-PL" sz="18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buNone/>
            </a:pPr>
            <a:r>
              <a:rPr lang="pl-PL" sz="1800" dirty="0">
                <a:solidFill>
                  <a:srgbClr val="7030A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 startAt="2"/>
            </a:pPr>
            <a:r>
              <a:rPr lang="pl-PL" sz="18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16-22 października</a:t>
            </a:r>
            <a:r>
              <a:rPr lang="pl-PL" sz="1800" dirty="0">
                <a:solidFill>
                  <a:srgbClr val="538135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</a:t>
            </a:r>
            <a:r>
              <a:rPr lang="pl-PL" sz="1800" dirty="0">
                <a:solidFill>
                  <a:srgbClr val="538135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pl-PL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 składa wniosek w systemie USOSweb o przyznanie stypendium rektora. W przypadku uzyskania przez studenta  w dwóch poprzednich semestrach osiągnięć naukowych, artystycznych lub wysokich osiągnięć sportowych student załącza odpowiednie dokumenty wymagane Regulaminem.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 startAt="2"/>
            </a:pPr>
            <a:r>
              <a:rPr lang="pl-PL" sz="18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6-10 listopada 2024 r. - </a:t>
            </a:r>
            <a:r>
              <a:rPr lang="pl-PL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 składa wniosek, w systemie USOSweb, o korektę liczby punktów przyznanych </a:t>
            </a:r>
            <a:r>
              <a:rPr lang="pl-PL" sz="1800" u="sng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WYŁĄCZNIE</a:t>
            </a:r>
            <a:r>
              <a:rPr lang="pl-PL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za osiągnięcia naukowe, sportowe i artystyczne (</a:t>
            </a:r>
            <a:r>
              <a:rPr lang="pl-PL" sz="18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bez średniej ocen</a:t>
            </a:r>
            <a:r>
              <a:rPr lang="pl-PL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Korekty dotyczą wyłącznie oczywistych omyłek (nie można zmieniać osiągnieć lub dopisywać innych).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2"/>
            </a:pPr>
            <a:r>
              <a:rPr lang="pl-PL" sz="18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Informację o przyznaniu bądź odmowie przyznania stypendium rektora student otrzyma w formie elektronicznej decyzji administracyjnej w systemie USOSweb.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4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5C3E6A5-AB73-44E3-5667-1D9D3F079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0842"/>
            <a:ext cx="5580707" cy="1340031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AB5FCFF-516E-395F-D689-50C25158EAE7}"/>
              </a:ext>
            </a:extLst>
          </p:cNvPr>
          <p:cNvSpPr txBox="1"/>
          <p:nvPr/>
        </p:nvSpPr>
        <p:spPr>
          <a:xfrm>
            <a:off x="1213164" y="2859613"/>
            <a:ext cx="1014063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550" u="sng" dirty="0">
                <a:solidFill>
                  <a:srgbClr val="7030A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Student, który w poprzednim semestrze lub roku studiował na innym wydziale składa wniosek, w systemie USOSweb, o weryfikację i przeliczenie lub dodanie średniej ważonej w rankingu do stypendium rektora, zgodnie z § 22 ust. 7</a:t>
            </a:r>
            <a:endParaRPr lang="pl-PL" sz="1550" dirty="0"/>
          </a:p>
        </p:txBody>
      </p:sp>
    </p:spTree>
    <p:extLst>
      <p:ext uri="{BB962C8B-B14F-4D97-AF65-F5344CB8AC3E}">
        <p14:creationId xmlns:p14="http://schemas.microsoft.com/office/powerpoint/2010/main" val="77636404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353</Words>
  <Application>Microsoft Office PowerPoint</Application>
  <PresentationFormat>Panoramiczny</PresentationFormat>
  <Paragraphs>28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11" baseType="lpstr">
      <vt:lpstr>Adagio_Slab</vt:lpstr>
      <vt:lpstr>Aptos</vt:lpstr>
      <vt:lpstr>Arial</vt:lpstr>
      <vt:lpstr>Calibri</vt:lpstr>
      <vt:lpstr>Calibri Light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Madziar Krzysztof</dc:creator>
  <cp:lastModifiedBy>Łabuda Katarzyna</cp:lastModifiedBy>
  <cp:revision>18</cp:revision>
  <dcterms:created xsi:type="dcterms:W3CDTF">2022-11-21T08:11:34Z</dcterms:created>
  <dcterms:modified xsi:type="dcterms:W3CDTF">2024-10-01T08:25:59Z</dcterms:modified>
</cp:coreProperties>
</file>