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888"/>
    <a:srgbClr val="B00000"/>
    <a:srgbClr val="97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7CE84F3-28C3-443E-9E96-99CF82512B78}" styleName="Styl ciemny 1 — Ak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68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64D15-133E-4679-AB01-80811E18098A}" type="datetimeFigureOut">
              <a:rPr lang="pl-PL" smtClean="0"/>
              <a:t>2017-06-20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853B3-088F-442B-9DAA-2F5773B870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742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853B3-088F-442B-9DAA-2F5773B8701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865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21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93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45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1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20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1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14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27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8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86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0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CC8DE-99A3-460C-AFD4-F29EDD420CBC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2017-06-20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4F53E-823C-4607-921C-E85276BC290F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65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511210"/>
              </p:ext>
            </p:extLst>
          </p:nvPr>
        </p:nvGraphicFramePr>
        <p:xfrm>
          <a:off x="4572000" y="1"/>
          <a:ext cx="4572000" cy="21175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/>
                <a:gridCol w="3048000"/>
              </a:tblGrid>
              <a:tr h="64008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Kurs</a:t>
                      </a:r>
                      <a:r>
                        <a:rPr lang="pl-PL" sz="1200" dirty="0" smtClean="0"/>
                        <a:t>y</a:t>
                      </a:r>
                      <a:r>
                        <a:rPr lang="pl-PL" sz="1200" baseline="0" dirty="0" smtClean="0"/>
                        <a:t> </a:t>
                      </a:r>
                      <a:r>
                        <a:rPr lang="en-US" sz="1200" dirty="0" smtClean="0"/>
                        <a:t>Cisco Certified Network Associate Routing &amp; Switching v.</a:t>
                      </a:r>
                      <a:r>
                        <a:rPr lang="pl-PL" sz="1200" dirty="0" smtClean="0"/>
                        <a:t>6</a:t>
                      </a:r>
                      <a:r>
                        <a:rPr lang="en-US" sz="1200" dirty="0" smtClean="0"/>
                        <a:t>.0</a:t>
                      </a:r>
                      <a:endParaRPr lang="pl-PL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340">
                <a:tc rowSpan="2">
                  <a:txBody>
                    <a:bodyPr/>
                    <a:lstStyle/>
                    <a:p>
                      <a:endParaRPr lang="pl-PL" sz="1200" dirty="0" smtClean="0"/>
                    </a:p>
                    <a:p>
                      <a:r>
                        <a:rPr lang="pl-PL" sz="1200" b="1" dirty="0" smtClean="0"/>
                        <a:t>CCNAv6-1-2</a:t>
                      </a:r>
                    </a:p>
                    <a:p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CCNA1v6  </a:t>
                      </a:r>
                      <a:r>
                        <a:rPr lang="pl-PL" sz="1100" b="1" dirty="0" err="1" smtClean="0"/>
                        <a:t>Introduction</a:t>
                      </a:r>
                      <a:r>
                        <a:rPr lang="pl-PL" sz="1100" b="1" dirty="0" smtClean="0"/>
                        <a:t> to Networks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201">
                <a:tc vMerge="1">
                  <a:txBody>
                    <a:bodyPr/>
                    <a:lstStyle/>
                    <a:p>
                      <a:endParaRPr lang="pl-PL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CCNA2v6  Routing &amp; </a:t>
                      </a:r>
                      <a:r>
                        <a:rPr lang="pl-PL" sz="1100" b="1" dirty="0" err="1" smtClean="0"/>
                        <a:t>Switching</a:t>
                      </a:r>
                      <a:r>
                        <a:rPr lang="pl-PL" sz="1100" b="1" dirty="0" smtClean="0"/>
                        <a:t> Essentials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55">
                <a:tc rowSpan="2">
                  <a:txBody>
                    <a:bodyPr/>
                    <a:lstStyle/>
                    <a:p>
                      <a:r>
                        <a:rPr lang="pl-PL" sz="1200" b="1" dirty="0" smtClean="0"/>
                        <a:t>CCNAv6-3-4</a:t>
                      </a:r>
                      <a:r>
                        <a:rPr lang="pl-PL" sz="1100" b="1" dirty="0" smtClean="0"/>
                        <a:t> </a:t>
                      </a:r>
                    </a:p>
                    <a:p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CCNA3v6 </a:t>
                      </a:r>
                      <a:r>
                        <a:rPr lang="pl-PL" sz="1100" b="1" dirty="0" err="1" smtClean="0"/>
                        <a:t>Scaling</a:t>
                      </a:r>
                      <a:r>
                        <a:rPr lang="pl-PL" sz="1100" b="1" dirty="0" smtClean="0"/>
                        <a:t> Networks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955">
                <a:tc vMerge="1">
                  <a:txBody>
                    <a:bodyPr/>
                    <a:lstStyle/>
                    <a:p>
                      <a:endParaRPr lang="pl-PL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CCNA4v6 </a:t>
                      </a:r>
                      <a:r>
                        <a:rPr lang="pl-PL" sz="1100" b="1" dirty="0" err="1" smtClean="0"/>
                        <a:t>Connecting</a:t>
                      </a:r>
                      <a:r>
                        <a:rPr lang="pl-PL" sz="1100" b="1" dirty="0" smtClean="0"/>
                        <a:t> Networks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" y="167169"/>
            <a:ext cx="804233" cy="425185"/>
          </a:xfrm>
          <a:prstGeom prst="rect">
            <a:avLst/>
          </a:prstGeom>
        </p:spPr>
      </p:pic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556529"/>
              </p:ext>
            </p:extLst>
          </p:nvPr>
        </p:nvGraphicFramePr>
        <p:xfrm>
          <a:off x="0" y="3579862"/>
          <a:ext cx="4572000" cy="60579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572000"/>
              </a:tblGrid>
              <a:tr h="6057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Kurs</a:t>
                      </a:r>
                      <a:r>
                        <a:rPr lang="en-US" sz="1200" dirty="0" smtClean="0"/>
                        <a:t> Cisco Certified Network Associate Security v.</a:t>
                      </a:r>
                      <a:r>
                        <a:rPr lang="pl-PL" sz="1200" dirty="0" smtClean="0"/>
                        <a:t>2</a:t>
                      </a:r>
                      <a:r>
                        <a:rPr lang="en-US" sz="1200" dirty="0" smtClean="0"/>
                        <a:t>.</a:t>
                      </a:r>
                      <a:r>
                        <a:rPr lang="pl-PL" sz="1200" dirty="0" smtClean="0"/>
                        <a:t>0 </a:t>
                      </a:r>
                      <a:endParaRPr lang="pl-PL" sz="1100" dirty="0">
                        <a:solidFill>
                          <a:schemeClr val="bg1"/>
                        </a:solidFill>
                      </a:endParaRPr>
                    </a:p>
                  </a:txBody>
                  <a:tcPr marT="34290" marB="34290" anchor="ctr">
                    <a:solidFill>
                      <a:srgbClr val="AC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685362"/>
              </p:ext>
            </p:extLst>
          </p:nvPr>
        </p:nvGraphicFramePr>
        <p:xfrm>
          <a:off x="-36511" y="3939902"/>
          <a:ext cx="4643075" cy="1224136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535524"/>
                <a:gridCol w="950585"/>
                <a:gridCol w="1114291"/>
                <a:gridCol w="1042675"/>
              </a:tblGrid>
              <a:tr h="432048">
                <a:tc gridSpan="4"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HARMONOGRAM</a:t>
                      </a:r>
                      <a:r>
                        <a:rPr lang="pl-PL" sz="1100" baseline="0" dirty="0" smtClean="0"/>
                        <a:t> ZAJĘĆ</a:t>
                      </a:r>
                      <a:endParaRPr lang="pl-PL" sz="11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67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316984"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/>
                        <a:t>KURS</a:t>
                      </a:r>
                      <a:endParaRPr lang="pl-PL" sz="1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/>
                        <a:t>START</a:t>
                      </a:r>
                      <a:endParaRPr lang="pl-PL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/>
                        <a:t>KONIEC</a:t>
                      </a:r>
                      <a:endParaRPr lang="pl-PL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 smtClean="0"/>
                        <a:t>DZIEŃ  TYGODNIA</a:t>
                      </a:r>
                      <a:endParaRPr lang="pl-PL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475104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CCNA-Sec v.2.0</a:t>
                      </a:r>
                      <a:r>
                        <a:rPr lang="pl-PL" sz="1100" baseline="0" dirty="0" smtClean="0"/>
                        <a:t> g</a:t>
                      </a:r>
                      <a:r>
                        <a:rPr lang="pl-PL" sz="1100" dirty="0" smtClean="0"/>
                        <a:t>r.10</a:t>
                      </a:r>
                      <a:endParaRPr lang="pl-PL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18.10.2017</a:t>
                      </a:r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solidFill>
                            <a:schemeClr val="bg1"/>
                          </a:solidFill>
                        </a:rPr>
                        <a:t>31.01.2018</a:t>
                      </a:r>
                      <a:endParaRPr lang="pl-PL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środa</a:t>
                      </a:r>
                      <a:endParaRPr lang="pl-PL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240582"/>
              </p:ext>
            </p:extLst>
          </p:nvPr>
        </p:nvGraphicFramePr>
        <p:xfrm>
          <a:off x="4565175" y="2139702"/>
          <a:ext cx="4572001" cy="3024336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282497"/>
                <a:gridCol w="1100592"/>
                <a:gridCol w="1008112"/>
                <a:gridCol w="1180800"/>
              </a:tblGrid>
              <a:tr h="259080">
                <a:tc gridSpan="4"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  HARMONOGRAM ZAJĘĆ</a:t>
                      </a:r>
                      <a:endParaRPr lang="pl-PL" sz="1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67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388992"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KURS</a:t>
                      </a:r>
                      <a:endParaRPr lang="pl-PL" sz="9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START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KONIEC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DZIEŃ TYGODNIA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l-PL" sz="1050" dirty="0" smtClean="0">
                          <a:latin typeface="+mj-lt"/>
                        </a:rPr>
                        <a:t>CCNA </a:t>
                      </a:r>
                      <a:r>
                        <a:rPr lang="pl-PL" sz="1050" dirty="0" smtClean="0">
                          <a:latin typeface="+mj-lt"/>
                        </a:rPr>
                        <a:t>v6-1-2</a:t>
                      </a:r>
                      <a:r>
                        <a:rPr lang="pl-PL" sz="1050" baseline="0" dirty="0" smtClean="0">
                          <a:latin typeface="+mj-lt"/>
                        </a:rPr>
                        <a:t> g</a:t>
                      </a:r>
                      <a:r>
                        <a:rPr lang="pl-PL" sz="1050" dirty="0" smtClean="0">
                          <a:latin typeface="+mj-lt"/>
                        </a:rPr>
                        <a:t>r.110</a:t>
                      </a:r>
                      <a:endParaRPr lang="pl-PL" sz="1050" dirty="0" smtClean="0">
                        <a:latin typeface="+mj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03.09.2017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12.11.2017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niedziela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448824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CCNAv6-1-2</a:t>
                      </a:r>
                      <a:r>
                        <a:rPr lang="pl-PL" sz="1100" baseline="0" dirty="0" smtClean="0">
                          <a:latin typeface="+mj-lt"/>
                        </a:rPr>
                        <a:t> </a:t>
                      </a:r>
                      <a:r>
                        <a:rPr lang="pl-PL" sz="1100" baseline="0" dirty="0" smtClean="0">
                          <a:latin typeface="+mj-lt"/>
                        </a:rPr>
                        <a:t>gr</a:t>
                      </a:r>
                      <a:r>
                        <a:rPr lang="pl-PL" sz="1100" dirty="0" smtClean="0">
                          <a:latin typeface="+mj-lt"/>
                        </a:rPr>
                        <a:t>.112</a:t>
                      </a:r>
                      <a:endParaRPr lang="pl-PL" sz="1100" dirty="0" smtClean="0">
                        <a:latin typeface="+mj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12.09.2017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30.11.2017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5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wtorek,</a:t>
                      </a:r>
                      <a:r>
                        <a:rPr lang="pl-PL" sz="105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czwartek</a:t>
                      </a:r>
                      <a:endParaRPr lang="pl-PL" sz="105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469361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CCNAv6-3-4 gr.109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11.09.2016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13.11.2017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poniedziałek, piątek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460973">
                <a:tc>
                  <a:txBody>
                    <a:bodyPr/>
                    <a:lstStyle/>
                    <a:p>
                      <a:pPr algn="ctr"/>
                      <a:r>
                        <a:rPr lang="pl-PL" sz="1050" dirty="0" smtClean="0">
                          <a:latin typeface="+mj-lt"/>
                        </a:rPr>
                        <a:t>CCNA v6-3-4</a:t>
                      </a:r>
                      <a:r>
                        <a:rPr lang="pl-PL" sz="1050" baseline="0" dirty="0" smtClean="0">
                          <a:latin typeface="+mj-lt"/>
                        </a:rPr>
                        <a:t> </a:t>
                      </a:r>
                      <a:r>
                        <a:rPr lang="pl-PL" sz="1050" baseline="0" dirty="0" smtClean="0">
                          <a:latin typeface="+mj-lt"/>
                        </a:rPr>
                        <a:t>g</a:t>
                      </a:r>
                      <a:r>
                        <a:rPr lang="pl-PL" sz="1050" dirty="0" smtClean="0">
                          <a:latin typeface="+mj-lt"/>
                        </a:rPr>
                        <a:t>r.111</a:t>
                      </a:r>
                      <a:endParaRPr lang="pl-PL" sz="1050" dirty="0" smtClean="0">
                        <a:latin typeface="+mj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19.11.2017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28.01.2018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niedziela</a:t>
                      </a:r>
                      <a:endParaRPr lang="pl-PL" sz="11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565058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CCNAv6-3-4 </a:t>
                      </a:r>
                      <a:r>
                        <a:rPr lang="pl-PL" sz="1100" dirty="0" smtClean="0">
                          <a:latin typeface="+mj-lt"/>
                        </a:rPr>
                        <a:t>gr.113</a:t>
                      </a:r>
                      <a:endParaRPr lang="pl-PL" sz="1100" dirty="0" smtClean="0">
                        <a:latin typeface="+mj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05.12.2017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latin typeface="+mj-lt"/>
                        </a:rPr>
                        <a:t>20.02.2018</a:t>
                      </a:r>
                      <a:endParaRPr lang="pl-PL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0" i="0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wtorek,</a:t>
                      </a:r>
                      <a:r>
                        <a:rPr lang="pl-PL" sz="11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czwartek</a:t>
                      </a:r>
                      <a:endParaRPr lang="pl-PL" sz="11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pl-PL" sz="11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</a:tbl>
          </a:graphicData>
        </a:graphic>
      </p:graphicFrame>
      <p:sp>
        <p:nvSpPr>
          <p:cNvPr id="16" name="Prostokąt 15"/>
          <p:cNvSpPr/>
          <p:nvPr/>
        </p:nvSpPr>
        <p:spPr>
          <a:xfrm>
            <a:off x="-396552" y="-86397"/>
            <a:ext cx="52205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dirty="0" smtClean="0">
                <a:solidFill>
                  <a:srgbClr val="C00000"/>
                </a:solidFill>
              </a:rPr>
              <a:t>ZAPISY na EDYCJĘ JESIEŃ 2017</a:t>
            </a:r>
            <a:endParaRPr lang="pl-PL" sz="1600" b="1" dirty="0">
              <a:solidFill>
                <a:srgbClr val="C00000"/>
              </a:solidFill>
            </a:endParaRPr>
          </a:p>
          <a:p>
            <a:pPr algn="ctr"/>
            <a:r>
              <a:rPr lang="pl-PL" sz="1200" b="1" dirty="0" smtClean="0">
                <a:solidFill>
                  <a:srgbClr val="C00000"/>
                </a:solidFill>
              </a:rPr>
              <a:t> </a:t>
            </a:r>
            <a:r>
              <a:rPr lang="pl-PL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itu-itc@elka.pw.edu.pl </a:t>
            </a:r>
            <a:endParaRPr lang="pl-PL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pl-PL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+48 </a:t>
            </a:r>
            <a:r>
              <a:rPr lang="pl-PL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22 234 60 </a:t>
            </a:r>
            <a:r>
              <a:rPr lang="pl-PL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95, </a:t>
            </a:r>
            <a:r>
              <a:rPr lang="pl-PL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+48 691 670 432 </a:t>
            </a: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222749"/>
              </p:ext>
            </p:extLst>
          </p:nvPr>
        </p:nvGraphicFramePr>
        <p:xfrm>
          <a:off x="-13648" y="634392"/>
          <a:ext cx="4599638" cy="15773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5288"/>
                <a:gridCol w="3254350"/>
              </a:tblGrid>
              <a:tr h="28803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Kurs</a:t>
                      </a:r>
                      <a:r>
                        <a:rPr lang="pl-PL" sz="1200" dirty="0" smtClean="0"/>
                        <a:t>y</a:t>
                      </a:r>
                      <a:r>
                        <a:rPr lang="en-US" sz="1200" dirty="0" smtClean="0"/>
                        <a:t> </a:t>
                      </a:r>
                      <a:r>
                        <a:rPr lang="pl-PL" sz="1200" dirty="0" smtClean="0"/>
                        <a:t>ze ścieżki </a:t>
                      </a:r>
                      <a:r>
                        <a:rPr lang="en-US" sz="1200" dirty="0" smtClean="0"/>
                        <a:t>Cisco Certified Network Professional v.</a:t>
                      </a:r>
                      <a:r>
                        <a:rPr lang="pl-PL" sz="1200" dirty="0" smtClean="0"/>
                        <a:t>7</a:t>
                      </a:r>
                      <a:r>
                        <a:rPr lang="en-US" sz="1200" dirty="0" smtClean="0"/>
                        <a:t>.</a:t>
                      </a:r>
                      <a:r>
                        <a:rPr lang="pl-PL" sz="1200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CCNP ROUTE1v7.1</a:t>
                      </a:r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dirty="0" err="1" smtClean="0"/>
                        <a:t>Implementing</a:t>
                      </a:r>
                      <a:r>
                        <a:rPr lang="pl-PL" sz="1100" dirty="0" smtClean="0"/>
                        <a:t> IP Routing v.7.1 </a:t>
                      </a:r>
                      <a:endParaRPr lang="pl-PL" sz="11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CCNP SWITCH2v7.1</a:t>
                      </a:r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dirty="0" err="1" smtClean="0"/>
                        <a:t>Implementing</a:t>
                      </a:r>
                      <a:r>
                        <a:rPr lang="pl-PL" sz="1100" dirty="0" smtClean="0"/>
                        <a:t> IP </a:t>
                      </a:r>
                      <a:r>
                        <a:rPr lang="pl-PL" sz="1100" dirty="0" err="1" smtClean="0"/>
                        <a:t>Switching</a:t>
                      </a:r>
                      <a:r>
                        <a:rPr lang="pl-PL" sz="1100" dirty="0" smtClean="0"/>
                        <a:t> v.7.1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CCNP TSHOOT3v7.1</a:t>
                      </a:r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Maintaining and Troubleshooting IP Networks v.</a:t>
                      </a:r>
                      <a:r>
                        <a:rPr lang="pl-PL" sz="1100" dirty="0" smtClean="0"/>
                        <a:t>7.1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6328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ONT</a:t>
                      </a:r>
                      <a:endParaRPr lang="pl-PL" sz="11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Optimizing Converged Networks (</a:t>
                      </a:r>
                      <a:r>
                        <a:rPr lang="en-US" sz="1050" dirty="0" err="1" smtClean="0"/>
                        <a:t>QoS</a:t>
                      </a:r>
                      <a:r>
                        <a:rPr lang="en-US" sz="1050" dirty="0" smtClean="0"/>
                        <a:t>, VoIP, WLAN controllers)</a:t>
                      </a:r>
                      <a:endParaRPr lang="pl-PL" sz="105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376644"/>
              </p:ext>
            </p:extLst>
          </p:nvPr>
        </p:nvGraphicFramePr>
        <p:xfrm>
          <a:off x="-36512" y="2211710"/>
          <a:ext cx="4608512" cy="1723112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476672"/>
                <a:gridCol w="1050405"/>
                <a:gridCol w="1109834"/>
                <a:gridCol w="971601"/>
              </a:tblGrid>
              <a:tr h="144016">
                <a:tc gridSpan="4"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  HARMONOGRAM ZAJĘĆ</a:t>
                      </a:r>
                      <a:endParaRPr lang="pl-PL" sz="11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67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316984"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KURS</a:t>
                      </a:r>
                      <a:endParaRPr lang="pl-PL" sz="9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START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KONIEC</a:t>
                      </a:r>
                      <a:endParaRPr lang="pl-PL" sz="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 smtClean="0"/>
                        <a:t>DZIEŃ TYGODNIA</a:t>
                      </a:r>
                      <a:endParaRPr lang="pl-PL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383272"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/>
                        <a:t>CCNP  TSHOOT 3v7.1 gr.11</a:t>
                      </a:r>
                      <a:endParaRPr lang="pl-PL" sz="1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/>
                        <a:t>19.09.2017</a:t>
                      </a:r>
                      <a:endParaRPr lang="pl-PL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>
                          <a:solidFill>
                            <a:schemeClr val="bg1"/>
                          </a:solidFill>
                        </a:rPr>
                        <a:t>23.11.2017</a:t>
                      </a:r>
                      <a:endParaRPr lang="pl-PL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wtorek, czwartek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l-PL" sz="1000" dirty="0" smtClean="0"/>
                        <a:t>CCNP ROUTE 1v7.1 </a:t>
                      </a:r>
                    </a:p>
                    <a:p>
                      <a:pPr algn="ctr"/>
                      <a:r>
                        <a:rPr lang="pl-PL" sz="1000" dirty="0" smtClean="0"/>
                        <a:t>gr.12</a:t>
                      </a:r>
                      <a:endParaRPr lang="pl-PL" sz="1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03.10.2017</a:t>
                      </a:r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>
                          <a:solidFill>
                            <a:schemeClr val="bg1"/>
                          </a:solidFill>
                        </a:rPr>
                        <a:t>14.12.2017</a:t>
                      </a:r>
                      <a:endParaRPr lang="pl-PL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wtorek, czwartek</a:t>
                      </a:r>
                      <a:endParaRPr lang="pl-PL" sz="10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  <a:tr h="305792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Kurs</a:t>
                      </a:r>
                      <a:r>
                        <a:rPr lang="en-US" sz="1200" dirty="0" smtClean="0"/>
                        <a:t> Cisco Certified Network Associate Security v.</a:t>
                      </a:r>
                      <a:r>
                        <a:rPr lang="pl-PL" sz="1200" dirty="0" smtClean="0"/>
                        <a:t>2</a:t>
                      </a:r>
                      <a:r>
                        <a:rPr lang="en-US" sz="1200" dirty="0" smtClean="0"/>
                        <a:t>.</a:t>
                      </a:r>
                      <a:r>
                        <a:rPr lang="pl-PL" sz="1200" dirty="0" smtClean="0"/>
                        <a:t>0</a:t>
                      </a:r>
                      <a:r>
                        <a:rPr lang="en-US" sz="1200" dirty="0" smtClean="0"/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l-PL" sz="11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0000"/>
                    </a:solidFill>
                  </a:tcPr>
                </a:tc>
              </a:tr>
            </a:tbl>
          </a:graphicData>
        </a:graphic>
      </p:graphicFrame>
      <p:pic>
        <p:nvPicPr>
          <p:cNvPr id="19" name="Obraz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9" y="140297"/>
            <a:ext cx="936104" cy="47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6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193</Words>
  <Application>Microsoft Office PowerPoint</Application>
  <PresentationFormat>Pokaz na ekranie (16:9)</PresentationFormat>
  <Paragraphs>73</Paragraphs>
  <Slides>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erosłani</dc:creator>
  <cp:lastModifiedBy>oem</cp:lastModifiedBy>
  <cp:revision>54</cp:revision>
  <dcterms:created xsi:type="dcterms:W3CDTF">2015-03-13T10:55:16Z</dcterms:created>
  <dcterms:modified xsi:type="dcterms:W3CDTF">2017-06-20T08:49:34Z</dcterms:modified>
</cp:coreProperties>
</file>